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handoutMasterIdLst>
    <p:handoutMasterId r:id="rId39"/>
  </p:handoutMasterIdLst>
  <p:sldIdLst>
    <p:sldId id="256" r:id="rId2"/>
    <p:sldId id="293" r:id="rId3"/>
    <p:sldId id="257" r:id="rId4"/>
    <p:sldId id="291" r:id="rId5"/>
    <p:sldId id="258" r:id="rId6"/>
    <p:sldId id="260" r:id="rId7"/>
    <p:sldId id="259" r:id="rId8"/>
    <p:sldId id="261" r:id="rId9"/>
    <p:sldId id="262" r:id="rId10"/>
    <p:sldId id="263" r:id="rId11"/>
    <p:sldId id="281" r:id="rId12"/>
    <p:sldId id="270" r:id="rId13"/>
    <p:sldId id="265" r:id="rId14"/>
    <p:sldId id="271" r:id="rId15"/>
    <p:sldId id="266" r:id="rId16"/>
    <p:sldId id="264" r:id="rId17"/>
    <p:sldId id="267" r:id="rId18"/>
    <p:sldId id="268" r:id="rId19"/>
    <p:sldId id="269" r:id="rId20"/>
    <p:sldId id="272" r:id="rId21"/>
    <p:sldId id="274" r:id="rId22"/>
    <p:sldId id="277" r:id="rId23"/>
    <p:sldId id="292" r:id="rId24"/>
    <p:sldId id="273" r:id="rId25"/>
    <p:sldId id="275" r:id="rId26"/>
    <p:sldId id="283" r:id="rId27"/>
    <p:sldId id="284" r:id="rId28"/>
    <p:sldId id="285" r:id="rId29"/>
    <p:sldId id="286" r:id="rId30"/>
    <p:sldId id="278" r:id="rId31"/>
    <p:sldId id="287" r:id="rId32"/>
    <p:sldId id="280" r:id="rId33"/>
    <p:sldId id="276" r:id="rId34"/>
    <p:sldId id="288" r:id="rId35"/>
    <p:sldId id="289" r:id="rId36"/>
    <p:sldId id="290" r:id="rId3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6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handoutMaster" Target="handoutMasters/handoutMaster1.xml"/><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DDB78F-5BE1-4D46-AA2A-3E913F471C63}" type="datetimeFigureOut">
              <a:rPr lang="fr-FR" smtClean="0"/>
              <a:t>15/03/2017</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53E008-62C4-D64F-96CB-28E0D67EE0B4}" type="slidenum">
              <a:rPr lang="fr-FR" smtClean="0"/>
              <a:t>‹N°›</a:t>
            </a:fld>
            <a:endParaRPr lang="fr-FR"/>
          </a:p>
        </p:txBody>
      </p:sp>
    </p:spTree>
    <p:extLst>
      <p:ext uri="{BB962C8B-B14F-4D97-AF65-F5344CB8AC3E}">
        <p14:creationId xmlns:p14="http://schemas.microsoft.com/office/powerpoint/2010/main" val="9157238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1429D-D200-FF4B-8A66-465A38865314}" type="datetimeFigureOut">
              <a:rPr lang="fr-FR" smtClean="0"/>
              <a:t>15/03/2017</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EEF4B2-B285-4546-BA15-601F5E0C6EB9}" type="slidenum">
              <a:rPr lang="fr-FR" smtClean="0"/>
              <a:t>‹N°›</a:t>
            </a:fld>
            <a:endParaRPr lang="fr-FR"/>
          </a:p>
        </p:txBody>
      </p:sp>
    </p:spTree>
    <p:extLst>
      <p:ext uri="{BB962C8B-B14F-4D97-AF65-F5344CB8AC3E}">
        <p14:creationId xmlns:p14="http://schemas.microsoft.com/office/powerpoint/2010/main" val="1325445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Arial"/>
                <a:ea typeface="+mj-ea"/>
                <a:cs typeface="+mj-cs"/>
              </a:defRPr>
            </a:lvl1pPr>
          </a:lstStyle>
          <a:p>
            <a:r>
              <a:rPr lang="fr-FR" dirty="0"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Arial"/>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a:xfrm>
            <a:off x="5638800" y="6122894"/>
            <a:ext cx="2895600" cy="257810"/>
          </a:xfrm>
        </p:spPr>
        <p:txBody>
          <a:bodyPr/>
          <a:lstStyle/>
          <a:p>
            <a:endParaRPr lang="fr-FR"/>
          </a:p>
        </p:txBody>
      </p:sp>
      <p:sp>
        <p:nvSpPr>
          <p:cNvPr id="6" name="Slide Number Placeholder 5"/>
          <p:cNvSpPr>
            <a:spLocks noGrp="1"/>
          </p:cNvSpPr>
          <p:nvPr>
            <p:ph type="sldNum" sz="quarter" idx="12"/>
          </p:nvPr>
        </p:nvSpPr>
        <p:spPr>
          <a:xfrm>
            <a:off x="4191000" y="6122894"/>
            <a:ext cx="762000" cy="271463"/>
          </a:xfrm>
        </p:spPr>
        <p:txBody>
          <a:bodyPr/>
          <a:lstStyle/>
          <a:p>
            <a:fld id="{8FB54DE8-6008-BB4E-AE96-D851DEB9A4A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FD9C09D1-021A-A24C-A248-05F388EB6567}" type="datetimeFigureOut">
              <a:rPr lang="fr-FR" smtClean="0"/>
              <a:t>15/03/2017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FB54DE8-6008-BB4E-AE96-D851DEB9A4A1}" type="slidenum">
              <a:rPr lang="fr-FR" smtClean="0"/>
              <a:t>‹N°›</a:t>
            </a:fld>
            <a:endParaRPr lang="fr-F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FR"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FD9C09D1-021A-A24C-A248-05F388EB6567}" type="datetimeFigureOut">
              <a:rPr lang="fr-FR" smtClean="0"/>
              <a:t>15/03/2017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FR"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FD9C09D1-021A-A24C-A248-05F388EB6567}" type="datetimeFigureOut">
              <a:rPr lang="fr-FR" smtClean="0"/>
              <a:t>15/03/2017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FR"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FR"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a:xfrm>
            <a:off x="5638800" y="6124401"/>
            <a:ext cx="2895600" cy="257810"/>
          </a:xfrm>
        </p:spPr>
        <p:txBody>
          <a:bodyPr/>
          <a:lstStyle/>
          <a:p>
            <a:endParaRPr lang="fr-FR"/>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FR"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FD9C09D1-021A-A24C-A248-05F388EB6567}" type="datetimeFigureOut">
              <a:rPr lang="fr-FR" smtClean="0"/>
              <a:t>15/03/2017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FD9C09D1-021A-A24C-A248-05F388EB6567}" type="datetimeFigureOut">
              <a:rPr lang="fr-FR" smtClean="0"/>
              <a:t>15/03/2017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FD9C09D1-021A-A24C-A248-05F388EB6567}" type="datetimeFigureOut">
              <a:rPr lang="fr-FR" smtClean="0"/>
              <a:t>15/03/2017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FD9C09D1-021A-A24C-A248-05F388EB6567}" type="datetimeFigureOut">
              <a:rPr lang="fr-FR" smtClean="0"/>
              <a:t>15/03/2017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FD9C09D1-021A-A24C-A248-05F388EB6567}" type="datetimeFigureOut">
              <a:rPr lang="fr-FR" smtClean="0"/>
              <a:t>15/03/2017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FD9C09D1-021A-A24C-A248-05F388EB6567}" type="datetimeFigureOut">
              <a:rPr lang="fr-FR" smtClean="0"/>
              <a:t>15/03/2017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FB54DE8-6008-BB4E-AE96-D851DEB9A4A1}"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FR" dirty="0"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FD9C09D1-021A-A24C-A248-05F388EB6567}" type="datetimeFigureOut">
              <a:rPr lang="fr-FR" smtClean="0"/>
              <a:t>15/03/2017</a:t>
            </a:fld>
            <a:endParaRPr lang="fr-F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fr-FR"/>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Arial"/>
                <a:ea typeface="+mn-ea"/>
                <a:cs typeface="+mn-cs"/>
              </a:defRPr>
            </a:lvl1pPr>
          </a:lstStyle>
          <a:p>
            <a:fld id="{8FB54DE8-6008-BB4E-AE96-D851DEB9A4A1}"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Arial"/>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Arial"/>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Arial"/>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Arial"/>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Arial"/>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14400" y="443508"/>
            <a:ext cx="7342188" cy="5725290"/>
          </a:xfrm>
        </p:spPr>
        <p:txBody>
          <a:bodyPr/>
          <a:lstStyle/>
          <a:p>
            <a:r>
              <a:rPr lang="fr-FR" dirty="0"/>
              <a:t>Métaphysique</a:t>
            </a:r>
            <a:br>
              <a:rPr lang="fr-FR" dirty="0"/>
            </a:br>
            <a:r>
              <a:rPr lang="fr-FR" dirty="0" smtClean="0"/>
              <a:t/>
            </a:r>
            <a:br>
              <a:rPr lang="fr-FR" dirty="0" smtClean="0"/>
            </a:br>
            <a:r>
              <a:rPr lang="fr-FR" sz="4800" dirty="0" smtClean="0"/>
              <a:t>L’identité </a:t>
            </a:r>
            <a:r>
              <a:rPr lang="fr-FR" sz="4800" dirty="0"/>
              <a:t>diachronique des substances et des </a:t>
            </a:r>
            <a:r>
              <a:rPr lang="fr-FR" sz="4800" dirty="0" smtClean="0"/>
              <a:t>personnes (1) </a:t>
            </a:r>
            <a:r>
              <a:rPr lang="fr-FR" sz="4800" dirty="0" smtClean="0"/>
              <a:t/>
            </a:r>
            <a:br>
              <a:rPr lang="fr-FR" sz="4800" dirty="0" smtClean="0"/>
            </a:br>
            <a:r>
              <a:rPr lang="fr-FR" sz="4800" dirty="0" smtClean="0"/>
              <a:t>selon John Locke</a:t>
            </a:r>
            <a:endParaRPr lang="fr-FR" sz="4800" dirty="0"/>
          </a:p>
        </p:txBody>
      </p:sp>
    </p:spTree>
    <p:extLst>
      <p:ext uri="{BB962C8B-B14F-4D97-AF65-F5344CB8AC3E}">
        <p14:creationId xmlns:p14="http://schemas.microsoft.com/office/powerpoint/2010/main" val="414680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Identité de l’homme</a:t>
            </a:r>
            <a:endParaRPr lang="fr-FR" dirty="0"/>
          </a:p>
        </p:txBody>
      </p:sp>
      <p:sp>
        <p:nvSpPr>
          <p:cNvPr id="3" name="Espace réservé du contenu 2"/>
          <p:cNvSpPr>
            <a:spLocks noGrp="1"/>
          </p:cNvSpPr>
          <p:nvPr>
            <p:ph idx="1"/>
          </p:nvPr>
        </p:nvSpPr>
        <p:spPr>
          <a:xfrm>
            <a:off x="900112" y="1938539"/>
            <a:ext cx="7471097" cy="4361296"/>
          </a:xfrm>
        </p:spPr>
        <p:txBody>
          <a:bodyPr anchor="ctr">
            <a:normAutofit fontScale="92500" lnSpcReduction="10000"/>
          </a:bodyPr>
          <a:lstStyle/>
          <a:p>
            <a:pPr>
              <a:lnSpc>
                <a:spcPct val="110000"/>
              </a:lnSpc>
              <a:spcBef>
                <a:spcPts val="1400"/>
              </a:spcBef>
            </a:pPr>
            <a:r>
              <a:rPr lang="fr-FR" i="1" dirty="0" smtClean="0"/>
              <a:t>Critère de l’identité des organismes</a:t>
            </a:r>
            <a:r>
              <a:rPr lang="fr-FR" dirty="0" smtClean="0"/>
              <a:t>: </a:t>
            </a:r>
          </a:p>
          <a:p>
            <a:pPr marL="0" indent="0">
              <a:lnSpc>
                <a:spcPct val="110000"/>
              </a:lnSpc>
              <a:spcBef>
                <a:spcPts val="1400"/>
              </a:spcBef>
              <a:buNone/>
            </a:pPr>
            <a:r>
              <a:rPr lang="fr-FR" dirty="0" smtClean="0"/>
              <a:t>«</a:t>
            </a:r>
            <a:r>
              <a:rPr lang="fr-FR" dirty="0"/>
              <a:t> l’identité d’un même homme consiste uniquement en la participation à la même vie, entretenue par un flux de particules de matière qui se succèdent, vitalement unies au même corps organisé ». (§6) </a:t>
            </a:r>
            <a:endParaRPr lang="fr-FR" dirty="0" smtClean="0"/>
          </a:p>
          <a:p>
            <a:pPr marL="0" indent="0">
              <a:lnSpc>
                <a:spcPct val="110000"/>
              </a:lnSpc>
              <a:spcBef>
                <a:spcPts val="1400"/>
              </a:spcBef>
              <a:buNone/>
            </a:pPr>
            <a:r>
              <a:rPr lang="fr-FR" dirty="0" smtClean="0"/>
              <a:t>«</a:t>
            </a:r>
            <a:r>
              <a:rPr lang="fr-FR" dirty="0"/>
              <a:t> le même corps formé de parties successives qui ne se dissipent pas toutes à la fois doit concourir aussi bien qu’un même esprit immatériel à faire </a:t>
            </a:r>
            <a:r>
              <a:rPr lang="fr-FR" i="1" dirty="0"/>
              <a:t>le même Homme</a:t>
            </a:r>
            <a:r>
              <a:rPr lang="fr-FR" dirty="0"/>
              <a:t>. » (§8) </a:t>
            </a:r>
            <a:endParaRPr lang="fr-FR" dirty="0" smtClean="0"/>
          </a:p>
          <a:p>
            <a:pPr>
              <a:lnSpc>
                <a:spcPct val="110000"/>
              </a:lnSpc>
              <a:spcBef>
                <a:spcPts val="1400"/>
              </a:spcBef>
            </a:pPr>
            <a:r>
              <a:rPr lang="fr-FR" i="1" dirty="0"/>
              <a:t>Refus du critère de la continuité du même esprit</a:t>
            </a:r>
            <a:r>
              <a:rPr lang="fr-FR" dirty="0"/>
              <a:t> </a:t>
            </a:r>
            <a:r>
              <a:rPr lang="fr-FR" dirty="0" smtClean="0"/>
              <a:t>§8 (cf. possibilité de la métempsycose §6)</a:t>
            </a:r>
            <a:endParaRPr lang="fr-FR" dirty="0"/>
          </a:p>
        </p:txBody>
      </p:sp>
    </p:spTree>
    <p:extLst>
      <p:ext uri="{BB962C8B-B14F-4D97-AF65-F5344CB8AC3E}">
        <p14:creationId xmlns:p14="http://schemas.microsoft.com/office/powerpoint/2010/main" val="4191788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même homme</a:t>
            </a:r>
            <a:endParaRPr lang="fr-FR" dirty="0"/>
          </a:p>
        </p:txBody>
      </p:sp>
      <p:sp>
        <p:nvSpPr>
          <p:cNvPr id="4" name="Ellipse 3"/>
          <p:cNvSpPr/>
          <p:nvPr/>
        </p:nvSpPr>
        <p:spPr>
          <a:xfrm>
            <a:off x="1453683"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771154"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787863"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1052667"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771154"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453683"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6184349"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6501820"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6518529"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783333"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6501820"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6184349"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70392" y="5547394"/>
            <a:ext cx="634942" cy="830997"/>
          </a:xfrm>
          <a:prstGeom prst="rect">
            <a:avLst/>
          </a:prstGeom>
          <a:noFill/>
        </p:spPr>
        <p:txBody>
          <a:bodyPr wrap="square" rtlCol="0">
            <a:spAutoFit/>
          </a:bodyPr>
          <a:lstStyle/>
          <a:p>
            <a:r>
              <a:rPr lang="fr-FR" sz="2400" dirty="0" smtClean="0"/>
              <a:t>X</a:t>
            </a:r>
          </a:p>
          <a:p>
            <a:r>
              <a:rPr lang="fr-FR" sz="2400" dirty="0" smtClean="0"/>
              <a:t>T1</a:t>
            </a:r>
            <a:endParaRPr lang="fr-FR" sz="2400" dirty="0"/>
          </a:p>
        </p:txBody>
      </p:sp>
      <p:sp>
        <p:nvSpPr>
          <p:cNvPr id="27" name="ZoneTexte 26"/>
          <p:cNvSpPr txBox="1"/>
          <p:nvPr/>
        </p:nvSpPr>
        <p:spPr>
          <a:xfrm>
            <a:off x="6152950" y="5547394"/>
            <a:ext cx="634942" cy="830997"/>
          </a:xfrm>
          <a:prstGeom prst="rect">
            <a:avLst/>
          </a:prstGeom>
          <a:noFill/>
        </p:spPr>
        <p:txBody>
          <a:bodyPr wrap="square" rtlCol="0">
            <a:spAutoFit/>
          </a:bodyPr>
          <a:lstStyle/>
          <a:p>
            <a:r>
              <a:rPr lang="fr-FR" sz="2400" dirty="0" smtClean="0"/>
              <a:t>Y</a:t>
            </a:r>
          </a:p>
          <a:p>
            <a:r>
              <a:rPr lang="fr-FR" sz="2400" dirty="0" smtClean="0"/>
              <a:t>T2</a:t>
            </a:r>
            <a:endParaRPr lang="fr-FR" sz="2400" dirty="0"/>
          </a:p>
        </p:txBody>
      </p:sp>
      <p:sp>
        <p:nvSpPr>
          <p:cNvPr id="34" name="ZoneTexte 33"/>
          <p:cNvSpPr txBox="1"/>
          <p:nvPr/>
        </p:nvSpPr>
        <p:spPr>
          <a:xfrm>
            <a:off x="2293171" y="4847773"/>
            <a:ext cx="3859779" cy="461665"/>
          </a:xfrm>
          <a:prstGeom prst="rect">
            <a:avLst/>
          </a:prstGeom>
          <a:noFill/>
        </p:spPr>
        <p:txBody>
          <a:bodyPr wrap="square" rtlCol="0">
            <a:spAutoFit/>
          </a:bodyPr>
          <a:lstStyle/>
          <a:p>
            <a:r>
              <a:rPr lang="fr-FR" sz="2400" dirty="0" smtClean="0">
                <a:solidFill>
                  <a:srgbClr val="FF0000"/>
                </a:solidFill>
              </a:rPr>
              <a:t>X est le </a:t>
            </a:r>
            <a:r>
              <a:rPr lang="fr-FR" sz="2400" i="1" dirty="0" smtClean="0">
                <a:solidFill>
                  <a:srgbClr val="FF0000"/>
                </a:solidFill>
              </a:rPr>
              <a:t>même homme </a:t>
            </a:r>
            <a:r>
              <a:rPr lang="fr-FR" sz="2400" dirty="0" smtClean="0">
                <a:solidFill>
                  <a:srgbClr val="FF0000"/>
                </a:solidFill>
              </a:rPr>
              <a:t>que Y</a:t>
            </a:r>
            <a:endParaRPr lang="fr-FR" sz="2400" dirty="0">
              <a:solidFill>
                <a:srgbClr val="FF0000"/>
              </a:solidFill>
            </a:endParaRPr>
          </a:p>
        </p:txBody>
      </p:sp>
      <p:cxnSp>
        <p:nvCxnSpPr>
          <p:cNvPr id="5" name="Connecteur droit avec flèche 4"/>
          <p:cNvCxnSpPr/>
          <p:nvPr/>
        </p:nvCxnSpPr>
        <p:spPr>
          <a:xfrm>
            <a:off x="2322551" y="4169204"/>
            <a:ext cx="364256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2638003" y="3636616"/>
            <a:ext cx="2814633" cy="461665"/>
          </a:xfrm>
          <a:prstGeom prst="rect">
            <a:avLst/>
          </a:prstGeom>
          <a:noFill/>
        </p:spPr>
        <p:txBody>
          <a:bodyPr wrap="square" rtlCol="0">
            <a:spAutoFit/>
          </a:bodyPr>
          <a:lstStyle/>
          <a:p>
            <a:r>
              <a:rPr lang="fr-FR" sz="2400" dirty="0" smtClean="0"/>
              <a:t>Continuité causale</a:t>
            </a:r>
            <a:endParaRPr lang="fr-FR" sz="2400" dirty="0"/>
          </a:p>
        </p:txBody>
      </p:sp>
      <p:sp>
        <p:nvSpPr>
          <p:cNvPr id="3" name="Demi-tour 2"/>
          <p:cNvSpPr/>
          <p:nvPr/>
        </p:nvSpPr>
        <p:spPr>
          <a:xfrm>
            <a:off x="1787863" y="1743794"/>
            <a:ext cx="4713957" cy="462129"/>
          </a:xfrm>
          <a:prstGeom prst="utur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9" name="ZoneTexte 8"/>
          <p:cNvSpPr txBox="1"/>
          <p:nvPr/>
        </p:nvSpPr>
        <p:spPr>
          <a:xfrm>
            <a:off x="2448377" y="1882757"/>
            <a:ext cx="3597367" cy="646331"/>
          </a:xfrm>
          <a:prstGeom prst="rect">
            <a:avLst/>
          </a:prstGeom>
          <a:noFill/>
        </p:spPr>
        <p:txBody>
          <a:bodyPr wrap="square" rtlCol="0">
            <a:spAutoFit/>
          </a:bodyPr>
          <a:lstStyle/>
          <a:p>
            <a:r>
              <a:rPr lang="fr-FR" dirty="0" smtClean="0"/>
              <a:t>Esprit (simple) sans interruption d’existence ni changement</a:t>
            </a:r>
            <a:endParaRPr lang="fr-FR" dirty="0"/>
          </a:p>
        </p:txBody>
      </p:sp>
      <p:sp>
        <p:nvSpPr>
          <p:cNvPr id="29" name="ZoneTexte 28"/>
          <p:cNvSpPr txBox="1"/>
          <p:nvPr/>
        </p:nvSpPr>
        <p:spPr>
          <a:xfrm>
            <a:off x="2638003" y="4250681"/>
            <a:ext cx="2814633" cy="461665"/>
          </a:xfrm>
          <a:prstGeom prst="rect">
            <a:avLst/>
          </a:prstGeom>
          <a:noFill/>
        </p:spPr>
        <p:txBody>
          <a:bodyPr wrap="square" rtlCol="0">
            <a:spAutoFit/>
          </a:bodyPr>
          <a:lstStyle/>
          <a:p>
            <a:r>
              <a:rPr lang="fr-FR" sz="2400" dirty="0" smtClean="0"/>
              <a:t>Identité </a:t>
            </a:r>
            <a:r>
              <a:rPr lang="fr-FR" sz="2400" dirty="0" err="1" smtClean="0"/>
              <a:t>sortale</a:t>
            </a:r>
            <a:endParaRPr lang="fr-FR" sz="2400" dirty="0"/>
          </a:p>
        </p:txBody>
      </p:sp>
    </p:spTree>
    <p:extLst>
      <p:ext uri="{BB962C8B-B14F-4D97-AF65-F5344CB8AC3E}">
        <p14:creationId xmlns:p14="http://schemas.microsoft.com/office/powerpoint/2010/main" val="1855598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 bateau de Thésée et l’identité des artefacts</a:t>
            </a:r>
          </a:p>
        </p:txBody>
      </p:sp>
      <p:sp>
        <p:nvSpPr>
          <p:cNvPr id="3" name="Espace réservé du contenu 2"/>
          <p:cNvSpPr>
            <a:spLocks noGrp="1"/>
          </p:cNvSpPr>
          <p:nvPr>
            <p:ph idx="1"/>
          </p:nvPr>
        </p:nvSpPr>
        <p:spPr>
          <a:xfrm>
            <a:off x="655123" y="1794194"/>
            <a:ext cx="7833049" cy="4522770"/>
          </a:xfrm>
        </p:spPr>
        <p:txBody>
          <a:bodyPr anchor="ctr">
            <a:normAutofit fontScale="92500" lnSpcReduction="10000"/>
          </a:bodyPr>
          <a:lstStyle/>
          <a:p>
            <a:pPr marL="0" indent="0">
              <a:lnSpc>
                <a:spcPct val="110000"/>
              </a:lnSpc>
              <a:spcBef>
                <a:spcPts val="800"/>
              </a:spcBef>
              <a:buNone/>
            </a:pPr>
            <a:r>
              <a:rPr lang="fr-FR" b="1" dirty="0"/>
              <a:t>Hobbes </a:t>
            </a:r>
            <a:r>
              <a:rPr lang="fr-FR" dirty="0"/>
              <a:t>: Considérons la différence – sur laquelle les sophistes d’Athènes avaient coutume de débattre – produite par les réparations incessantes effectuées sur le bateau de Thésée, réparation qui consistaient à enlever de vielles planches et à en mettre de nouvelles. Si le bateau obtenu, une fois toutes les planches remplacées était numériquement le même bateau que celui du début, et si un homme avait gardé les vieilles planches à mesure qu’elles étaient enlevées et les avait ensuite assemblées dans le même ordre pour en faire un bateau, celui-ci, sans doute, aurait été lui aussi numériquement le même que celui du départ. De sorte qu’il y aurait eu deux bateaux numériquement le même, ce qui est absurde (</a:t>
            </a:r>
            <a:r>
              <a:rPr lang="fr-FR" i="1" dirty="0"/>
              <a:t>De </a:t>
            </a:r>
            <a:r>
              <a:rPr lang="fr-FR" i="1" dirty="0" err="1"/>
              <a:t>corpore</a:t>
            </a:r>
            <a:r>
              <a:rPr lang="fr-FR" i="1" dirty="0"/>
              <a:t> </a:t>
            </a:r>
            <a:r>
              <a:rPr lang="fr-FR" dirty="0"/>
              <a:t> ch. 11</a:t>
            </a:r>
            <a:r>
              <a:rPr lang="fr-FR" dirty="0" smtClean="0"/>
              <a:t>)</a:t>
            </a:r>
            <a:endParaRPr lang="fr-FR" dirty="0"/>
          </a:p>
        </p:txBody>
      </p:sp>
    </p:spTree>
    <p:extLst>
      <p:ext uri="{BB962C8B-B14F-4D97-AF65-F5344CB8AC3E}">
        <p14:creationId xmlns:p14="http://schemas.microsoft.com/office/powerpoint/2010/main" val="3228189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bateau de Thésée et l’identité des artefacts</a:t>
            </a:r>
            <a:endParaRPr lang="fr-FR" dirty="0"/>
          </a:p>
        </p:txBody>
      </p:sp>
      <p:sp>
        <p:nvSpPr>
          <p:cNvPr id="3" name="Espace réservé du contenu 2"/>
          <p:cNvSpPr>
            <a:spLocks noGrp="1"/>
          </p:cNvSpPr>
          <p:nvPr>
            <p:ph idx="1"/>
          </p:nvPr>
        </p:nvSpPr>
        <p:spPr>
          <a:xfrm>
            <a:off x="900112" y="1955468"/>
            <a:ext cx="7345363" cy="4223409"/>
          </a:xfrm>
        </p:spPr>
        <p:txBody>
          <a:bodyPr anchor="ctr"/>
          <a:lstStyle/>
          <a:p>
            <a:pPr>
              <a:spcBef>
                <a:spcPts val="1400"/>
              </a:spcBef>
            </a:pPr>
            <a:r>
              <a:rPr lang="fr-FR" dirty="0" smtClean="0"/>
              <a:t>(A) Le bateau de Thésée est progressivement réparé et baptisé </a:t>
            </a:r>
            <a:r>
              <a:rPr lang="fr-FR" i="1" dirty="0" smtClean="0"/>
              <a:t>Thésée I</a:t>
            </a:r>
            <a:r>
              <a:rPr lang="fr-FR" dirty="0" smtClean="0"/>
              <a:t>, les planches retirées sont utilisées pour construire un autre bateau </a:t>
            </a:r>
            <a:r>
              <a:rPr lang="fr-FR" i="1" dirty="0" smtClean="0"/>
              <a:t>Thésée II</a:t>
            </a:r>
            <a:r>
              <a:rPr lang="fr-FR" dirty="0" smtClean="0"/>
              <a:t>. Le bateau que Thésée a utilisé est-il </a:t>
            </a:r>
            <a:r>
              <a:rPr lang="fr-FR" i="1" dirty="0" smtClean="0"/>
              <a:t>Thésée I</a:t>
            </a:r>
            <a:r>
              <a:rPr lang="fr-FR" dirty="0" smtClean="0"/>
              <a:t> ou </a:t>
            </a:r>
            <a:r>
              <a:rPr lang="fr-FR" i="1" dirty="0" smtClean="0"/>
              <a:t>Thésée II</a:t>
            </a:r>
            <a:r>
              <a:rPr lang="fr-FR" dirty="0" smtClean="0"/>
              <a:t>?</a:t>
            </a:r>
          </a:p>
          <a:p>
            <a:pPr>
              <a:spcBef>
                <a:spcPts val="1400"/>
              </a:spcBef>
            </a:pPr>
            <a:r>
              <a:rPr lang="fr-FR" dirty="0" smtClean="0"/>
              <a:t>(B) Si la fonction de </a:t>
            </a:r>
            <a:r>
              <a:rPr lang="fr-FR" i="1" dirty="0" smtClean="0"/>
              <a:t>Thésée I </a:t>
            </a:r>
            <a:r>
              <a:rPr lang="fr-FR" dirty="0" smtClean="0"/>
              <a:t>et de </a:t>
            </a:r>
            <a:r>
              <a:rPr lang="fr-FR" i="1" dirty="0" smtClean="0"/>
              <a:t>Thésée II </a:t>
            </a:r>
            <a:r>
              <a:rPr lang="fr-FR" dirty="0" smtClean="0"/>
              <a:t>est la même (liaison Grèce-Crète), et que leurs constituants sont progressivement échangés, à quel moment dans l’échange des constituants chacun cesse-t-il d’être le même bateau?</a:t>
            </a:r>
            <a:endParaRPr lang="fr-FR" dirty="0"/>
          </a:p>
        </p:txBody>
      </p:sp>
    </p:spTree>
    <p:extLst>
      <p:ext uri="{BB962C8B-B14F-4D97-AF65-F5344CB8AC3E}">
        <p14:creationId xmlns:p14="http://schemas.microsoft.com/office/powerpoint/2010/main" val="250098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Fission et fusion vs identité</a:t>
            </a:r>
            <a:endParaRPr lang="fr-FR" dirty="0"/>
          </a:p>
        </p:txBody>
      </p:sp>
      <p:cxnSp>
        <p:nvCxnSpPr>
          <p:cNvPr id="5" name="Connecteur droit 4"/>
          <p:cNvCxnSpPr/>
          <p:nvPr/>
        </p:nvCxnSpPr>
        <p:spPr>
          <a:xfrm>
            <a:off x="5148545" y="2439886"/>
            <a:ext cx="2019616" cy="852294"/>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flipV="1">
            <a:off x="5148545" y="3292180"/>
            <a:ext cx="2019616" cy="902421"/>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900113" y="3292175"/>
            <a:ext cx="2124216"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Connecteur droit 10"/>
          <p:cNvCxnSpPr/>
          <p:nvPr/>
        </p:nvCxnSpPr>
        <p:spPr>
          <a:xfrm flipV="1">
            <a:off x="3024329" y="2439886"/>
            <a:ext cx="2124216" cy="852292"/>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a:off x="3024329" y="3292180"/>
            <a:ext cx="2124216" cy="902419"/>
          </a:xfrm>
          <a:prstGeom prst="line">
            <a:avLst/>
          </a:prstGeom>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900113" y="3626405"/>
            <a:ext cx="1957126" cy="369332"/>
          </a:xfrm>
          <a:prstGeom prst="rect">
            <a:avLst/>
          </a:prstGeom>
          <a:noFill/>
        </p:spPr>
        <p:txBody>
          <a:bodyPr wrap="square" rtlCol="0">
            <a:spAutoFit/>
          </a:bodyPr>
          <a:lstStyle/>
          <a:p>
            <a:r>
              <a:rPr lang="fr-FR" i="1" dirty="0" smtClean="0"/>
              <a:t>Thésée</a:t>
            </a:r>
            <a:endParaRPr lang="fr-FR" i="1" dirty="0"/>
          </a:p>
        </p:txBody>
      </p:sp>
      <p:sp>
        <p:nvSpPr>
          <p:cNvPr id="16" name="ZoneTexte 15"/>
          <p:cNvSpPr txBox="1"/>
          <p:nvPr/>
        </p:nvSpPr>
        <p:spPr>
          <a:xfrm>
            <a:off x="3241547" y="2439886"/>
            <a:ext cx="1303302" cy="369332"/>
          </a:xfrm>
          <a:prstGeom prst="rect">
            <a:avLst/>
          </a:prstGeom>
          <a:noFill/>
        </p:spPr>
        <p:txBody>
          <a:bodyPr wrap="square" rtlCol="0">
            <a:spAutoFit/>
          </a:bodyPr>
          <a:lstStyle/>
          <a:p>
            <a:r>
              <a:rPr lang="fr-FR" i="1" dirty="0" smtClean="0"/>
              <a:t>Thésée I</a:t>
            </a:r>
            <a:endParaRPr lang="fr-FR" i="1" dirty="0"/>
          </a:p>
        </p:txBody>
      </p:sp>
      <p:sp>
        <p:nvSpPr>
          <p:cNvPr id="17" name="ZoneTexte 16"/>
          <p:cNvSpPr txBox="1"/>
          <p:nvPr/>
        </p:nvSpPr>
        <p:spPr>
          <a:xfrm>
            <a:off x="3241548" y="3995737"/>
            <a:ext cx="1303302" cy="369332"/>
          </a:xfrm>
          <a:prstGeom prst="rect">
            <a:avLst/>
          </a:prstGeom>
          <a:noFill/>
        </p:spPr>
        <p:txBody>
          <a:bodyPr wrap="square" rtlCol="0">
            <a:spAutoFit/>
          </a:bodyPr>
          <a:lstStyle/>
          <a:p>
            <a:r>
              <a:rPr lang="fr-FR" i="1" dirty="0" smtClean="0"/>
              <a:t>Thésée II</a:t>
            </a:r>
            <a:endParaRPr lang="fr-FR" i="1" dirty="0"/>
          </a:p>
        </p:txBody>
      </p:sp>
      <p:cxnSp>
        <p:nvCxnSpPr>
          <p:cNvPr id="32" name="Connecteur droit 31"/>
          <p:cNvCxnSpPr/>
          <p:nvPr/>
        </p:nvCxnSpPr>
        <p:spPr>
          <a:xfrm>
            <a:off x="7168161" y="3292180"/>
            <a:ext cx="1487101" cy="0"/>
          </a:xfrm>
          <a:prstGeom prst="line">
            <a:avLst/>
          </a:prstGeom>
        </p:spPr>
        <p:style>
          <a:lnRef idx="2">
            <a:schemeClr val="accent1"/>
          </a:lnRef>
          <a:fillRef idx="0">
            <a:schemeClr val="accent1"/>
          </a:fillRef>
          <a:effectRef idx="1">
            <a:schemeClr val="accent1"/>
          </a:effectRef>
          <a:fontRef idx="minor">
            <a:schemeClr val="tx1"/>
          </a:fontRef>
        </p:style>
      </p:cxnSp>
      <p:sp>
        <p:nvSpPr>
          <p:cNvPr id="33" name="ZoneTexte 32"/>
          <p:cNvSpPr txBox="1"/>
          <p:nvPr/>
        </p:nvSpPr>
        <p:spPr>
          <a:xfrm>
            <a:off x="7168161" y="3626405"/>
            <a:ext cx="1386847" cy="369332"/>
          </a:xfrm>
          <a:prstGeom prst="rect">
            <a:avLst/>
          </a:prstGeom>
          <a:noFill/>
        </p:spPr>
        <p:txBody>
          <a:bodyPr wrap="square" rtlCol="0">
            <a:spAutoFit/>
          </a:bodyPr>
          <a:lstStyle/>
          <a:p>
            <a:r>
              <a:rPr lang="fr-FR" dirty="0" smtClean="0"/>
              <a:t>Thésée I+II</a:t>
            </a:r>
            <a:endParaRPr lang="fr-FR" dirty="0"/>
          </a:p>
        </p:txBody>
      </p:sp>
      <p:sp>
        <p:nvSpPr>
          <p:cNvPr id="34" name="ZoneTexte 33"/>
          <p:cNvSpPr txBox="1"/>
          <p:nvPr/>
        </p:nvSpPr>
        <p:spPr>
          <a:xfrm>
            <a:off x="900113" y="4712655"/>
            <a:ext cx="7654895" cy="1569660"/>
          </a:xfrm>
          <a:prstGeom prst="rect">
            <a:avLst/>
          </a:prstGeom>
          <a:noFill/>
        </p:spPr>
        <p:txBody>
          <a:bodyPr wrap="square" rtlCol="0">
            <a:spAutoFit/>
          </a:bodyPr>
          <a:lstStyle/>
          <a:p>
            <a:r>
              <a:rPr lang="fr-FR" sz="2400" dirty="0" smtClean="0"/>
              <a:t>La transitivité de l’identité interdit de dire que </a:t>
            </a:r>
            <a:r>
              <a:rPr lang="fr-FR" sz="2400" i="1" dirty="0" smtClean="0"/>
              <a:t>Thésée </a:t>
            </a:r>
            <a:r>
              <a:rPr lang="fr-FR" sz="2400" dirty="0" smtClean="0"/>
              <a:t>est identique à </a:t>
            </a:r>
            <a:r>
              <a:rPr lang="fr-FR" sz="2400" i="1" dirty="0" smtClean="0"/>
              <a:t>Thésée I </a:t>
            </a:r>
            <a:r>
              <a:rPr lang="fr-FR" sz="2400" dirty="0" smtClean="0"/>
              <a:t>et à </a:t>
            </a:r>
            <a:r>
              <a:rPr lang="fr-FR" sz="2400" i="1" dirty="0" smtClean="0"/>
              <a:t>Thésée II </a:t>
            </a:r>
            <a:r>
              <a:rPr lang="fr-FR" sz="2400" dirty="0" smtClean="0"/>
              <a:t>(qui sont distincts), y a-t-il une raison de dire qu’il est identique à l’un? Serait-il identique à </a:t>
            </a:r>
            <a:r>
              <a:rPr lang="fr-FR" sz="2400" i="1" dirty="0" smtClean="0"/>
              <a:t>Thésée I </a:t>
            </a:r>
            <a:r>
              <a:rPr lang="fr-FR" sz="2400" dirty="0" smtClean="0"/>
              <a:t>si </a:t>
            </a:r>
            <a:r>
              <a:rPr lang="fr-FR" sz="2400" i="1" dirty="0" smtClean="0"/>
              <a:t>Thésée II </a:t>
            </a:r>
            <a:r>
              <a:rPr lang="fr-FR" sz="2400" dirty="0" smtClean="0"/>
              <a:t>n’existait pas?</a:t>
            </a:r>
            <a:endParaRPr lang="fr-FR" sz="2400" dirty="0"/>
          </a:p>
        </p:txBody>
      </p:sp>
    </p:spTree>
    <p:extLst>
      <p:ext uri="{BB962C8B-B14F-4D97-AF65-F5344CB8AC3E}">
        <p14:creationId xmlns:p14="http://schemas.microsoft.com/office/powerpoint/2010/main" val="69374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900112" y="1854980"/>
            <a:ext cx="7345363" cy="4361713"/>
          </a:xfrm>
        </p:spPr>
        <p:txBody>
          <a:bodyPr anchor="ctr">
            <a:normAutofit fontScale="92500" lnSpcReduction="10000"/>
          </a:bodyPr>
          <a:lstStyle/>
          <a:p>
            <a:pPr>
              <a:lnSpc>
                <a:spcPct val="110000"/>
              </a:lnSpc>
              <a:spcBef>
                <a:spcPts val="1400"/>
              </a:spcBef>
            </a:pPr>
            <a:r>
              <a:rPr lang="fr-FR" dirty="0" smtClean="0"/>
              <a:t>Privilégier un critère (fonction, constituants d’origine): ne vaut pas pour (B).</a:t>
            </a:r>
          </a:p>
          <a:p>
            <a:pPr>
              <a:lnSpc>
                <a:spcPct val="110000"/>
              </a:lnSpc>
              <a:spcBef>
                <a:spcPts val="1400"/>
              </a:spcBef>
            </a:pPr>
            <a:r>
              <a:rPr lang="fr-FR" dirty="0" smtClean="0"/>
              <a:t>La continuité causale fait-elle le même bateau? Paradoxe: il peut y avoir deux bateaux continus avec le bateau original.</a:t>
            </a:r>
          </a:p>
          <a:p>
            <a:pPr>
              <a:lnSpc>
                <a:spcPct val="110000"/>
              </a:lnSpc>
              <a:spcBef>
                <a:spcPts val="1400"/>
              </a:spcBef>
            </a:pPr>
            <a:r>
              <a:rPr lang="fr-FR" dirty="0" smtClean="0"/>
              <a:t>Le moindre changement de constituant fait-il un autre bateau (critère des masses): rend l’idée d’identité et d’objet inopérante.</a:t>
            </a:r>
          </a:p>
          <a:p>
            <a:pPr>
              <a:lnSpc>
                <a:spcPct val="110000"/>
              </a:lnSpc>
              <a:spcBef>
                <a:spcPts val="1400"/>
              </a:spcBef>
            </a:pPr>
            <a:r>
              <a:rPr lang="fr-FR" dirty="0" smtClean="0"/>
              <a:t>Fixation d’un critère (50%): arbitraire et sorite.</a:t>
            </a:r>
          </a:p>
          <a:p>
            <a:pPr>
              <a:lnSpc>
                <a:spcPct val="110000"/>
              </a:lnSpc>
              <a:spcBef>
                <a:spcPts val="1400"/>
              </a:spcBef>
            </a:pPr>
            <a:r>
              <a:rPr lang="fr-FR" dirty="0" smtClean="0"/>
              <a:t>Identité des artefacts: conventionnelle et vague.</a:t>
            </a:r>
          </a:p>
        </p:txBody>
      </p:sp>
    </p:spTree>
    <p:extLst>
      <p:ext uri="{BB962C8B-B14F-4D97-AF65-F5344CB8AC3E}">
        <p14:creationId xmlns:p14="http://schemas.microsoft.com/office/powerpoint/2010/main" val="1027335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2253082"/>
            <a:ext cx="7345362" cy="1762967"/>
          </a:xfrm>
        </p:spPr>
        <p:txBody>
          <a:bodyPr/>
          <a:lstStyle/>
          <a:p>
            <a:r>
              <a:rPr lang="fr-FR" dirty="0" smtClean="0"/>
              <a:t>2. Le critère de l’identité personnelle</a:t>
            </a:r>
            <a:endParaRPr lang="fr-FR"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660469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Personne, </a:t>
            </a:r>
            <a:r>
              <a:rPr lang="fr-FR" dirty="0"/>
              <a:t>s</a:t>
            </a:r>
            <a:r>
              <a:rPr lang="fr-FR" dirty="0" smtClean="0"/>
              <a:t>oi, conscience</a:t>
            </a:r>
            <a:endParaRPr lang="fr-FR" dirty="0"/>
          </a:p>
        </p:txBody>
      </p:sp>
      <p:sp>
        <p:nvSpPr>
          <p:cNvPr id="3" name="Espace réservé du contenu 2"/>
          <p:cNvSpPr>
            <a:spLocks noGrp="1"/>
          </p:cNvSpPr>
          <p:nvPr>
            <p:ph idx="1"/>
          </p:nvPr>
        </p:nvSpPr>
        <p:spPr>
          <a:xfrm>
            <a:off x="900112" y="1888405"/>
            <a:ext cx="7588060" cy="4311578"/>
          </a:xfrm>
        </p:spPr>
        <p:txBody>
          <a:bodyPr>
            <a:normAutofit fontScale="92500" lnSpcReduction="10000"/>
          </a:bodyPr>
          <a:lstStyle/>
          <a:p>
            <a:pPr marL="0" indent="0">
              <a:buNone/>
            </a:pPr>
            <a:r>
              <a:rPr lang="fr-FR" dirty="0"/>
              <a:t>« c’est je pense, un être pensant et intelligent, doué de raison et de réflexion, et qui peut se considérer soi-même comme soi-même, une même chose pensante en différents temps et lieux. Ce qui provient uniquement de cette conscience qui est inséparable de la pensée, et lui est essentielle à ce qu’il me semble : car il est impossible à quelqu’un de percevoir sans percevoir qu’il perçoit » </a:t>
            </a:r>
            <a:r>
              <a:rPr lang="fr-FR" dirty="0" smtClean="0"/>
              <a:t>(</a:t>
            </a:r>
            <a:r>
              <a:rPr lang="fr-FR" dirty="0"/>
              <a:t>§9) </a:t>
            </a:r>
            <a:endParaRPr lang="fr-FR" dirty="0" smtClean="0"/>
          </a:p>
          <a:p>
            <a:pPr marL="0" indent="0">
              <a:buNone/>
            </a:pPr>
            <a:r>
              <a:rPr lang="fr-FR" dirty="0" smtClean="0"/>
              <a:t>«</a:t>
            </a:r>
            <a:r>
              <a:rPr lang="fr-FR" dirty="0"/>
              <a:t> Le Soi est cette chose qui pense consciente (de quelque substance, spirituelle ou matérielle, simple ou composée, qu’elle soit faite, peu importe) qui est sensible, ou consciente du plaisir et de la douleur, capable de bonheur et de malheur, et qui dès lors se soucie de soi dans toute la mesure où s’étend cette conscience » (§17) </a:t>
            </a:r>
          </a:p>
        </p:txBody>
      </p:sp>
    </p:spTree>
    <p:extLst>
      <p:ext uri="{BB962C8B-B14F-4D97-AF65-F5344CB8AC3E}">
        <p14:creationId xmlns:p14="http://schemas.microsoft.com/office/powerpoint/2010/main" val="1556536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2364" y="244158"/>
            <a:ext cx="8597225" cy="1339850"/>
          </a:xfrm>
        </p:spPr>
        <p:txBody>
          <a:bodyPr>
            <a:normAutofit fontScale="90000"/>
          </a:bodyPr>
          <a:lstStyle/>
          <a:p>
            <a:r>
              <a:rPr lang="fr-FR" dirty="0" smtClean="0">
                <a:solidFill>
                  <a:srgbClr val="000000"/>
                </a:solidFill>
              </a:rPr>
              <a:t>Le critère de la conscience/mémoire</a:t>
            </a:r>
            <a:endParaRPr lang="fr-FR" dirty="0">
              <a:solidFill>
                <a:srgbClr val="000000"/>
              </a:solidFill>
            </a:endParaRPr>
          </a:p>
        </p:txBody>
      </p:sp>
      <p:sp>
        <p:nvSpPr>
          <p:cNvPr id="3" name="Espace réservé du contenu 2"/>
          <p:cNvSpPr>
            <a:spLocks noGrp="1"/>
          </p:cNvSpPr>
          <p:nvPr>
            <p:ph idx="1"/>
          </p:nvPr>
        </p:nvSpPr>
        <p:spPr>
          <a:xfrm>
            <a:off x="668359" y="1771424"/>
            <a:ext cx="7903357" cy="4612385"/>
          </a:xfrm>
        </p:spPr>
        <p:txBody>
          <a:bodyPr anchor="ctr">
            <a:normAutofit fontScale="85000" lnSpcReduction="10000"/>
          </a:bodyPr>
          <a:lstStyle/>
          <a:p>
            <a:pPr marL="0" indent="0">
              <a:lnSpc>
                <a:spcPct val="110000"/>
              </a:lnSpc>
              <a:spcBef>
                <a:spcPts val="1400"/>
              </a:spcBef>
              <a:buNone/>
            </a:pPr>
            <a:r>
              <a:rPr lang="fr-FR" dirty="0">
                <a:solidFill>
                  <a:srgbClr val="000000"/>
                </a:solidFill>
              </a:rPr>
              <a:t> « Mais l’identité personnelle, autrement dit la </a:t>
            </a:r>
            <a:r>
              <a:rPr lang="fr-FR" dirty="0" err="1">
                <a:solidFill>
                  <a:srgbClr val="000000"/>
                </a:solidFill>
              </a:rPr>
              <a:t>mêmeté</a:t>
            </a:r>
            <a:r>
              <a:rPr lang="fr-FR" dirty="0">
                <a:solidFill>
                  <a:srgbClr val="000000"/>
                </a:solidFill>
              </a:rPr>
              <a:t> (</a:t>
            </a:r>
            <a:r>
              <a:rPr lang="fr-FR" i="1" dirty="0" err="1">
                <a:solidFill>
                  <a:srgbClr val="000000"/>
                </a:solidFill>
              </a:rPr>
              <a:t>sameness</a:t>
            </a:r>
            <a:r>
              <a:rPr lang="fr-FR" dirty="0">
                <a:solidFill>
                  <a:srgbClr val="000000"/>
                </a:solidFill>
              </a:rPr>
              <a:t>) ou le fait pour un être rationnel d’être le même, ne consiste en rien d’autre que cela &lt;la conscience&gt;. L’identité de telle personne s’étend aussi loin que cette conscience peut atteindre rétrospectivement toute action ou pensée passée ; c’est le même soi maintenant qu’alors, et le soi qui a exécuté cette action est le même que celui qui, à présent, réfléchit sur elle » (§9) </a:t>
            </a:r>
            <a:endParaRPr lang="fr-FR" dirty="0" smtClean="0">
              <a:solidFill>
                <a:srgbClr val="000000"/>
              </a:solidFill>
            </a:endParaRPr>
          </a:p>
          <a:p>
            <a:pPr marL="0" indent="0">
              <a:lnSpc>
                <a:spcPct val="110000"/>
              </a:lnSpc>
              <a:spcBef>
                <a:spcPts val="1400"/>
              </a:spcBef>
              <a:buNone/>
            </a:pPr>
            <a:r>
              <a:rPr lang="fr-FR" dirty="0" smtClean="0">
                <a:solidFill>
                  <a:srgbClr val="000000"/>
                </a:solidFill>
              </a:rPr>
              <a:t>«</a:t>
            </a:r>
            <a:r>
              <a:rPr lang="fr-FR" dirty="0">
                <a:solidFill>
                  <a:srgbClr val="000000"/>
                </a:solidFill>
              </a:rPr>
              <a:t> il est manifeste que la simple conscience, aussi loin qu’elle peut atteindre, même si c’est à des époques historiques passées, réunit des existences et des actions éloignées dans le temps au sein de la même personne aussi bien qu’elle le fait pour l’existence et les actions du moment immédiatement précédent. En sorte que tout ce qui a la conscience d’actions présentes et passées est la même personne à laquelle elles appartiennent ensemble. </a:t>
            </a:r>
            <a:r>
              <a:rPr lang="fr-FR" dirty="0" smtClean="0">
                <a:solidFill>
                  <a:srgbClr val="000000"/>
                </a:solidFill>
              </a:rPr>
              <a:t>(§16)</a:t>
            </a:r>
            <a:endParaRPr lang="fr-FR" dirty="0">
              <a:solidFill>
                <a:srgbClr val="000000"/>
              </a:solidFill>
            </a:endParaRPr>
          </a:p>
        </p:txBody>
      </p:sp>
    </p:spTree>
    <p:extLst>
      <p:ext uri="{BB962C8B-B14F-4D97-AF65-F5344CB8AC3E}">
        <p14:creationId xmlns:p14="http://schemas.microsoft.com/office/powerpoint/2010/main" val="2607597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0000"/>
                </a:solidFill>
              </a:rPr>
              <a:t>Le critère de l’IP</a:t>
            </a:r>
            <a:endParaRPr lang="fr-FR" dirty="0">
              <a:solidFill>
                <a:srgbClr val="000000"/>
              </a:solidFill>
            </a:endParaRPr>
          </a:p>
        </p:txBody>
      </p:sp>
      <p:sp>
        <p:nvSpPr>
          <p:cNvPr id="3" name="Espace réservé du contenu 2"/>
          <p:cNvSpPr>
            <a:spLocks noGrp="1"/>
          </p:cNvSpPr>
          <p:nvPr>
            <p:ph idx="1"/>
          </p:nvPr>
        </p:nvSpPr>
        <p:spPr>
          <a:xfrm>
            <a:off x="735754" y="1673236"/>
            <a:ext cx="7659894" cy="4697157"/>
          </a:xfrm>
        </p:spPr>
        <p:txBody>
          <a:bodyPr anchor="ctr">
            <a:normAutofit fontScale="85000" lnSpcReduction="10000"/>
          </a:bodyPr>
          <a:lstStyle/>
          <a:p>
            <a:pPr marL="0" indent="0">
              <a:lnSpc>
                <a:spcPct val="120000"/>
              </a:lnSpc>
              <a:spcBef>
                <a:spcPts val="800"/>
              </a:spcBef>
              <a:buNone/>
            </a:pPr>
            <a:r>
              <a:rPr lang="fr-FR" i="1" dirty="0">
                <a:solidFill>
                  <a:srgbClr val="000000"/>
                </a:solidFill>
              </a:rPr>
              <a:t>3. Critère de l’identité diachronique des personnes (Identité personnelle) </a:t>
            </a:r>
            <a:r>
              <a:rPr lang="fr-FR" dirty="0">
                <a:solidFill>
                  <a:srgbClr val="000000"/>
                </a:solidFill>
              </a:rPr>
              <a:t>: </a:t>
            </a:r>
            <a:endParaRPr lang="fr-FR" dirty="0" smtClean="0">
              <a:solidFill>
                <a:srgbClr val="000000"/>
              </a:solidFill>
            </a:endParaRPr>
          </a:p>
          <a:p>
            <a:pPr marL="0" indent="0">
              <a:lnSpc>
                <a:spcPct val="120000"/>
              </a:lnSpc>
              <a:spcBef>
                <a:spcPts val="800"/>
              </a:spcBef>
              <a:buNone/>
            </a:pPr>
            <a:r>
              <a:rPr lang="fr-FR" dirty="0" smtClean="0">
                <a:solidFill>
                  <a:srgbClr val="000000"/>
                </a:solidFill>
              </a:rPr>
              <a:t>Y </a:t>
            </a:r>
            <a:r>
              <a:rPr lang="fr-FR" dirty="0">
                <a:solidFill>
                  <a:srgbClr val="000000"/>
                </a:solidFill>
              </a:rPr>
              <a:t>est à T2 la même personne que X à T1 (le soi de Y = le soi de X) </a:t>
            </a:r>
            <a:r>
              <a:rPr lang="fr-FR" dirty="0" err="1">
                <a:solidFill>
                  <a:srgbClr val="000000"/>
                </a:solidFill>
              </a:rPr>
              <a:t>ssi</a:t>
            </a:r>
            <a:r>
              <a:rPr lang="fr-FR" dirty="0">
                <a:solidFill>
                  <a:srgbClr val="000000"/>
                </a:solidFill>
              </a:rPr>
              <a:t> Y peut avoir conscience à T2 (= peut se souvenir à T2) des pensées et actions (du soi) de X à T1 [§9 ; cf. § 19, § 24]</a:t>
            </a:r>
          </a:p>
          <a:p>
            <a:pPr>
              <a:lnSpc>
                <a:spcPct val="120000"/>
              </a:lnSpc>
              <a:spcBef>
                <a:spcPts val="800"/>
              </a:spcBef>
            </a:pPr>
            <a:r>
              <a:rPr lang="fr-FR" dirty="0">
                <a:solidFill>
                  <a:srgbClr val="000000"/>
                </a:solidFill>
              </a:rPr>
              <a:t>NB1 : conscience/mémoire possible vs actuelle</a:t>
            </a:r>
          </a:p>
          <a:p>
            <a:pPr>
              <a:lnSpc>
                <a:spcPct val="120000"/>
              </a:lnSpc>
              <a:spcBef>
                <a:spcPts val="800"/>
              </a:spcBef>
            </a:pPr>
            <a:r>
              <a:rPr lang="fr-FR" dirty="0">
                <a:solidFill>
                  <a:srgbClr val="000000"/>
                </a:solidFill>
              </a:rPr>
              <a:t>NB2 : Une propriété psychologique ou une action A appartient à une personne P </a:t>
            </a:r>
            <a:r>
              <a:rPr lang="fr-FR" dirty="0" err="1">
                <a:solidFill>
                  <a:srgbClr val="000000"/>
                </a:solidFill>
              </a:rPr>
              <a:t>ssi</a:t>
            </a:r>
            <a:r>
              <a:rPr lang="fr-FR" dirty="0">
                <a:solidFill>
                  <a:srgbClr val="000000"/>
                </a:solidFill>
              </a:rPr>
              <a:t> P se </a:t>
            </a:r>
            <a:r>
              <a:rPr lang="fr-FR" dirty="0" smtClean="0">
                <a:solidFill>
                  <a:srgbClr val="000000"/>
                </a:solidFill>
              </a:rPr>
              <a:t>souvient (peut se souvenir) </a:t>
            </a:r>
            <a:r>
              <a:rPr lang="fr-FR" dirty="0">
                <a:solidFill>
                  <a:srgbClr val="000000"/>
                </a:solidFill>
              </a:rPr>
              <a:t>d’avoir été/d’avoir fait A</a:t>
            </a:r>
          </a:p>
          <a:p>
            <a:pPr>
              <a:lnSpc>
                <a:spcPct val="120000"/>
              </a:lnSpc>
              <a:spcBef>
                <a:spcPts val="800"/>
              </a:spcBef>
            </a:pPr>
            <a:r>
              <a:rPr lang="fr-FR" dirty="0">
                <a:solidFill>
                  <a:srgbClr val="000000"/>
                </a:solidFill>
              </a:rPr>
              <a:t>NB3 : oubli, </a:t>
            </a:r>
            <a:r>
              <a:rPr lang="fr-FR" dirty="0" smtClean="0">
                <a:solidFill>
                  <a:srgbClr val="000000"/>
                </a:solidFill>
              </a:rPr>
              <a:t>sommeil</a:t>
            </a:r>
            <a:r>
              <a:rPr lang="fr-FR" dirty="0">
                <a:solidFill>
                  <a:srgbClr val="000000"/>
                </a:solidFill>
              </a:rPr>
              <a:t> </a:t>
            </a:r>
            <a:r>
              <a:rPr lang="fr-FR" dirty="0" smtClean="0">
                <a:solidFill>
                  <a:srgbClr val="000000"/>
                </a:solidFill>
              </a:rPr>
              <a:t>= </a:t>
            </a:r>
            <a:r>
              <a:rPr lang="fr-FR" dirty="0">
                <a:solidFill>
                  <a:srgbClr val="000000"/>
                </a:solidFill>
              </a:rPr>
              <a:t>rupture de la mémoire, </a:t>
            </a:r>
            <a:r>
              <a:rPr lang="fr-FR" i="1" dirty="0">
                <a:solidFill>
                  <a:srgbClr val="000000"/>
                </a:solidFill>
              </a:rPr>
              <a:t>interruption</a:t>
            </a:r>
            <a:r>
              <a:rPr lang="fr-FR" dirty="0">
                <a:solidFill>
                  <a:srgbClr val="000000"/>
                </a:solidFill>
              </a:rPr>
              <a:t> de la personne (mais non de la substance pensante</a:t>
            </a:r>
            <a:r>
              <a:rPr lang="fr-FR" dirty="0" smtClean="0">
                <a:solidFill>
                  <a:srgbClr val="000000"/>
                </a:solidFill>
              </a:rPr>
              <a:t>) §10 </a:t>
            </a:r>
            <a:endParaRPr lang="fr-FR" dirty="0">
              <a:solidFill>
                <a:srgbClr val="000000"/>
              </a:solidFill>
            </a:endParaRPr>
          </a:p>
        </p:txBody>
      </p:sp>
    </p:spTree>
    <p:extLst>
      <p:ext uri="{BB962C8B-B14F-4D97-AF65-F5344CB8AC3E}">
        <p14:creationId xmlns:p14="http://schemas.microsoft.com/office/powerpoint/2010/main" val="182545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a:t>
            </a:r>
            <a:endParaRPr lang="fr-FR" dirty="0"/>
          </a:p>
        </p:txBody>
      </p:sp>
      <p:sp>
        <p:nvSpPr>
          <p:cNvPr id="3" name="Espace réservé du contenu 2"/>
          <p:cNvSpPr>
            <a:spLocks noGrp="1"/>
          </p:cNvSpPr>
          <p:nvPr>
            <p:ph idx="1"/>
          </p:nvPr>
        </p:nvSpPr>
        <p:spPr/>
        <p:txBody>
          <a:bodyPr anchor="ctr"/>
          <a:lstStyle/>
          <a:p>
            <a:pPr marL="457200" indent="-457200">
              <a:buAutoNum type="arabicPeriod"/>
            </a:pPr>
            <a:r>
              <a:rPr lang="fr-FR" dirty="0" smtClean="0"/>
              <a:t>L’identité diachronique des substances</a:t>
            </a:r>
          </a:p>
          <a:p>
            <a:pPr marL="457200" indent="-457200">
              <a:buAutoNum type="arabicPeriod"/>
            </a:pPr>
            <a:r>
              <a:rPr lang="fr-FR" dirty="0" smtClean="0"/>
              <a:t>L’identité des personnes</a:t>
            </a:r>
          </a:p>
          <a:p>
            <a:pPr marL="457200" indent="-457200">
              <a:buAutoNum type="arabicPeriod"/>
            </a:pPr>
            <a:r>
              <a:rPr lang="fr-FR" dirty="0" smtClean="0"/>
              <a:t>Paradoxes de l’identité personnelle</a:t>
            </a:r>
          </a:p>
          <a:p>
            <a:pPr marL="457200" indent="-457200">
              <a:buAutoNum type="arabicPeriod"/>
            </a:pPr>
            <a:r>
              <a:rPr lang="fr-FR" dirty="0" smtClean="0"/>
              <a:t>Identité personnelle, souci de soi et responsabilité</a:t>
            </a:r>
            <a:endParaRPr lang="fr-FR" dirty="0"/>
          </a:p>
        </p:txBody>
      </p:sp>
    </p:spTree>
    <p:extLst>
      <p:ext uri="{BB962C8B-B14F-4D97-AF65-F5344CB8AC3E}">
        <p14:creationId xmlns:p14="http://schemas.microsoft.com/office/powerpoint/2010/main" val="3804101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Analogie Conscience/Vie</a:t>
            </a:r>
            <a:endParaRPr lang="fr-FR" dirty="0"/>
          </a:p>
        </p:txBody>
      </p:sp>
      <p:sp>
        <p:nvSpPr>
          <p:cNvPr id="3" name="Espace réservé du contenu 2"/>
          <p:cNvSpPr>
            <a:spLocks noGrp="1"/>
          </p:cNvSpPr>
          <p:nvPr>
            <p:ph idx="1"/>
          </p:nvPr>
        </p:nvSpPr>
        <p:spPr>
          <a:xfrm>
            <a:off x="900112" y="1804847"/>
            <a:ext cx="7638187" cy="4478694"/>
          </a:xfrm>
        </p:spPr>
        <p:txBody>
          <a:bodyPr anchor="ctr">
            <a:normAutofit fontScale="85000" lnSpcReduction="20000"/>
          </a:bodyPr>
          <a:lstStyle/>
          <a:p>
            <a:pPr marL="0" indent="0">
              <a:lnSpc>
                <a:spcPct val="120000"/>
              </a:lnSpc>
              <a:buNone/>
            </a:pPr>
            <a:r>
              <a:rPr lang="fr-FR" dirty="0">
                <a:solidFill>
                  <a:srgbClr val="000000"/>
                </a:solidFill>
              </a:rPr>
              <a:t>Des substances différentes peuvent être unies en une seule personne par la même conscience (lorsqu’elles y prennent part) exactement comme différents corps peuvent être réunis dans un seul animal dont l’identité est préservée par l’unité d’une même vie qui se conserve à travers le changement des substances</a:t>
            </a:r>
            <a:r>
              <a:rPr lang="fr-FR" dirty="0" smtClean="0">
                <a:solidFill>
                  <a:srgbClr val="000000"/>
                </a:solidFill>
              </a:rPr>
              <a:t>. </a:t>
            </a:r>
            <a:r>
              <a:rPr lang="fr-FR" dirty="0">
                <a:solidFill>
                  <a:srgbClr val="000000"/>
                </a:solidFill>
              </a:rPr>
              <a:t>En effet, puisque c’est la même conscience qui fait qu’un homme est lui-même pour lui-même, l’identité personnelle ne dépend de rien d’autre, qu’elle soit rattachée à une seule substance individuelle ou qu’elle se préserve à travers la succession de plusieurs substances. Car si un être intelligent quelconque est capable de répéter l’idée d’une action passée avec la même conscience qu’il en a eue la première fois, et la même conscience que celle qu’il a d’une action présente, dans cette mesure même il est le même soi personnel. </a:t>
            </a:r>
          </a:p>
        </p:txBody>
      </p:sp>
    </p:spTree>
    <p:extLst>
      <p:ext uri="{BB962C8B-B14F-4D97-AF65-F5344CB8AC3E}">
        <p14:creationId xmlns:p14="http://schemas.microsoft.com/office/powerpoint/2010/main" val="2314369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900112" y="1864752"/>
            <a:ext cx="7345363" cy="4304046"/>
          </a:xfrm>
        </p:spPr>
        <p:txBody>
          <a:bodyPr anchor="ctr">
            <a:normAutofit fontScale="92500" lnSpcReduction="10000"/>
          </a:bodyPr>
          <a:lstStyle/>
          <a:p>
            <a:pPr marL="0" indent="0">
              <a:lnSpc>
                <a:spcPct val="110000"/>
              </a:lnSpc>
              <a:spcBef>
                <a:spcPts val="1400"/>
              </a:spcBef>
              <a:buNone/>
            </a:pPr>
            <a:r>
              <a:rPr lang="fr-FR" dirty="0">
                <a:solidFill>
                  <a:srgbClr val="000000"/>
                </a:solidFill>
              </a:rPr>
              <a:t>Car c’est par la conscience qu’il a de ses pensées et actions présentes qu’il est soi pour soi-même maintenant, et qu’ainsi il restera la même soi dans l’exacte mesure où la même conscience s’étendra à des actions passées ou à venir ; et il ne serait pas plus devenu deux personnes par l’écoulement du temps ou par la substitution d’une substance à une autre qu’un homme ne devient deux hommes quand il porte aujourd’hui d’autres vêtement qu’hier, en ayant dormi plus ou moins longuement entre temps. La même conscience réunit ces actions éloignées au sein de la même personne, quelles que soient les substances qui ont contribué à leur production » (§10</a:t>
            </a:r>
            <a:r>
              <a:rPr lang="fr-FR" dirty="0" smtClean="0">
                <a:solidFill>
                  <a:srgbClr val="000000"/>
                </a:solidFill>
              </a:rPr>
              <a:t>)</a:t>
            </a:r>
            <a:endParaRPr lang="fr-FR" dirty="0">
              <a:solidFill>
                <a:srgbClr val="000000"/>
              </a:solidFill>
            </a:endParaRPr>
          </a:p>
        </p:txBody>
      </p:sp>
    </p:spTree>
    <p:extLst>
      <p:ext uri="{BB962C8B-B14F-4D97-AF65-F5344CB8AC3E}">
        <p14:creationId xmlns:p14="http://schemas.microsoft.com/office/powerpoint/2010/main" val="1936162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0000"/>
                </a:solidFill>
              </a:rPr>
              <a:t>La même personne</a:t>
            </a:r>
            <a:endParaRPr lang="fr-FR" dirty="0">
              <a:solidFill>
                <a:srgbClr val="000000"/>
              </a:solidFill>
            </a:endParaRPr>
          </a:p>
        </p:txBody>
      </p:sp>
      <p:sp>
        <p:nvSpPr>
          <p:cNvPr id="4" name="Ellipse 3"/>
          <p:cNvSpPr/>
          <p:nvPr/>
        </p:nvSpPr>
        <p:spPr>
          <a:xfrm>
            <a:off x="1453683"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771154"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787863"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1052667"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771154"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453683"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6184349"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6501820"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6518529"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783333"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6501820"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6184349"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53683" y="5732060"/>
            <a:ext cx="634942" cy="646331"/>
          </a:xfrm>
          <a:prstGeom prst="rect">
            <a:avLst/>
          </a:prstGeom>
          <a:noFill/>
        </p:spPr>
        <p:txBody>
          <a:bodyPr wrap="square" rtlCol="0">
            <a:spAutoFit/>
          </a:bodyPr>
          <a:lstStyle/>
          <a:p>
            <a:r>
              <a:rPr lang="fr-FR" dirty="0" smtClean="0"/>
              <a:t>X</a:t>
            </a:r>
          </a:p>
          <a:p>
            <a:r>
              <a:rPr lang="fr-FR" dirty="0" smtClean="0"/>
              <a:t>T1</a:t>
            </a:r>
            <a:endParaRPr lang="fr-FR" dirty="0"/>
          </a:p>
        </p:txBody>
      </p:sp>
      <p:sp>
        <p:nvSpPr>
          <p:cNvPr id="27" name="ZoneTexte 26"/>
          <p:cNvSpPr txBox="1"/>
          <p:nvPr/>
        </p:nvSpPr>
        <p:spPr>
          <a:xfrm>
            <a:off x="6152950" y="5732060"/>
            <a:ext cx="634942" cy="646331"/>
          </a:xfrm>
          <a:prstGeom prst="rect">
            <a:avLst/>
          </a:prstGeom>
          <a:noFill/>
        </p:spPr>
        <p:txBody>
          <a:bodyPr wrap="square" rtlCol="0">
            <a:spAutoFit/>
          </a:bodyPr>
          <a:lstStyle/>
          <a:p>
            <a:r>
              <a:rPr lang="fr-FR" dirty="0" smtClean="0"/>
              <a:t>Y</a:t>
            </a:r>
          </a:p>
          <a:p>
            <a:r>
              <a:rPr lang="fr-FR" dirty="0" smtClean="0"/>
              <a:t>T2</a:t>
            </a:r>
            <a:endParaRPr lang="fr-FR" dirty="0"/>
          </a:p>
        </p:txBody>
      </p:sp>
      <p:sp>
        <p:nvSpPr>
          <p:cNvPr id="29" name="Bulle ronde 28"/>
          <p:cNvSpPr/>
          <p:nvPr/>
        </p:nvSpPr>
        <p:spPr>
          <a:xfrm>
            <a:off x="2322551" y="1638390"/>
            <a:ext cx="1370139" cy="1135065"/>
          </a:xfrm>
          <a:prstGeom prst="wedgeEllipseCallout">
            <a:avLst>
              <a:gd name="adj1" fmla="val -56199"/>
              <a:gd name="adj2" fmla="val 41888"/>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ZoneTexte 29"/>
          <p:cNvSpPr txBox="1"/>
          <p:nvPr/>
        </p:nvSpPr>
        <p:spPr>
          <a:xfrm>
            <a:off x="2339261" y="1733804"/>
            <a:ext cx="1353429" cy="923330"/>
          </a:xfrm>
          <a:prstGeom prst="rect">
            <a:avLst/>
          </a:prstGeom>
          <a:noFill/>
        </p:spPr>
        <p:txBody>
          <a:bodyPr wrap="square" rtlCol="0">
            <a:spAutoFit/>
          </a:bodyPr>
          <a:lstStyle/>
          <a:p>
            <a:r>
              <a:rPr lang="fr-FR" dirty="0" smtClean="0"/>
              <a:t>J’ai conscience </a:t>
            </a:r>
          </a:p>
          <a:p>
            <a:r>
              <a:rPr lang="fr-FR" dirty="0" smtClean="0"/>
              <a:t>de faire A</a:t>
            </a:r>
            <a:endParaRPr lang="fr-FR" dirty="0"/>
          </a:p>
        </p:txBody>
      </p:sp>
      <p:sp>
        <p:nvSpPr>
          <p:cNvPr id="31" name="Bulle ronde 30"/>
          <p:cNvSpPr/>
          <p:nvPr/>
        </p:nvSpPr>
        <p:spPr>
          <a:xfrm>
            <a:off x="7053217" y="1584008"/>
            <a:ext cx="1835971" cy="1509623"/>
          </a:xfrm>
          <a:prstGeom prst="wedgeEllipseCallout">
            <a:avLst>
              <a:gd name="adj1" fmla="val -52060"/>
              <a:gd name="adj2" fmla="val 28452"/>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2" name="ZoneTexte 31"/>
          <p:cNvSpPr txBox="1"/>
          <p:nvPr/>
        </p:nvSpPr>
        <p:spPr>
          <a:xfrm>
            <a:off x="7161409" y="1733804"/>
            <a:ext cx="1735717" cy="1200329"/>
          </a:xfrm>
          <a:prstGeom prst="rect">
            <a:avLst/>
          </a:prstGeom>
          <a:noFill/>
        </p:spPr>
        <p:txBody>
          <a:bodyPr wrap="square" rtlCol="0">
            <a:spAutoFit/>
          </a:bodyPr>
          <a:lstStyle/>
          <a:p>
            <a:r>
              <a:rPr lang="fr-FR" dirty="0" smtClean="0"/>
              <a:t>Je me </a:t>
            </a:r>
            <a:r>
              <a:rPr lang="fr-FR" i="1" dirty="0" smtClean="0"/>
              <a:t>rappelle</a:t>
            </a:r>
            <a:r>
              <a:rPr lang="fr-FR" dirty="0" smtClean="0"/>
              <a:t> avoir fait A (eu </a:t>
            </a:r>
            <a:r>
              <a:rPr lang="fr-FR" dirty="0" err="1" smtClean="0"/>
              <a:t>csc</a:t>
            </a:r>
            <a:r>
              <a:rPr lang="fr-FR" dirty="0" smtClean="0"/>
              <a:t> de faire A) à T1</a:t>
            </a:r>
            <a:endParaRPr lang="fr-FR" dirty="0"/>
          </a:p>
        </p:txBody>
      </p:sp>
      <p:sp>
        <p:nvSpPr>
          <p:cNvPr id="34" name="ZoneTexte 33"/>
          <p:cNvSpPr txBox="1"/>
          <p:nvPr/>
        </p:nvSpPr>
        <p:spPr>
          <a:xfrm>
            <a:off x="2293171" y="4294866"/>
            <a:ext cx="3859779" cy="461665"/>
          </a:xfrm>
          <a:prstGeom prst="rect">
            <a:avLst/>
          </a:prstGeom>
          <a:noFill/>
        </p:spPr>
        <p:txBody>
          <a:bodyPr wrap="square" rtlCol="0">
            <a:spAutoFit/>
          </a:bodyPr>
          <a:lstStyle/>
          <a:p>
            <a:r>
              <a:rPr lang="fr-FR" sz="2400" dirty="0" smtClean="0">
                <a:solidFill>
                  <a:srgbClr val="FF0000"/>
                </a:solidFill>
              </a:rPr>
              <a:t>X est la </a:t>
            </a:r>
            <a:r>
              <a:rPr lang="fr-FR" sz="2400" i="1" dirty="0" smtClean="0">
                <a:solidFill>
                  <a:srgbClr val="FF0000"/>
                </a:solidFill>
              </a:rPr>
              <a:t>même personne</a:t>
            </a:r>
            <a:r>
              <a:rPr lang="fr-FR" sz="2400" dirty="0" smtClean="0">
                <a:solidFill>
                  <a:srgbClr val="FF0000"/>
                </a:solidFill>
              </a:rPr>
              <a:t> que Y</a:t>
            </a:r>
            <a:endParaRPr lang="fr-FR" sz="2400" dirty="0">
              <a:solidFill>
                <a:srgbClr val="FF0000"/>
              </a:solidFill>
            </a:endParaRPr>
          </a:p>
        </p:txBody>
      </p:sp>
    </p:spTree>
    <p:extLst>
      <p:ext uri="{BB962C8B-B14F-4D97-AF65-F5344CB8AC3E}">
        <p14:creationId xmlns:p14="http://schemas.microsoft.com/office/powerpoint/2010/main" val="1490506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même homme</a:t>
            </a:r>
            <a:endParaRPr lang="fr-FR" dirty="0"/>
          </a:p>
        </p:txBody>
      </p:sp>
      <p:sp>
        <p:nvSpPr>
          <p:cNvPr id="4" name="Ellipse 3"/>
          <p:cNvSpPr/>
          <p:nvPr/>
        </p:nvSpPr>
        <p:spPr>
          <a:xfrm>
            <a:off x="1453683"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771154"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787863"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1052667"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771154"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453683"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6184349"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6501820"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6518529"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783333"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6501820"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6184349"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70392" y="5547394"/>
            <a:ext cx="634942" cy="830997"/>
          </a:xfrm>
          <a:prstGeom prst="rect">
            <a:avLst/>
          </a:prstGeom>
          <a:noFill/>
        </p:spPr>
        <p:txBody>
          <a:bodyPr wrap="square" rtlCol="0">
            <a:spAutoFit/>
          </a:bodyPr>
          <a:lstStyle/>
          <a:p>
            <a:r>
              <a:rPr lang="fr-FR" sz="2400" dirty="0" smtClean="0"/>
              <a:t>X</a:t>
            </a:r>
          </a:p>
          <a:p>
            <a:r>
              <a:rPr lang="fr-FR" sz="2400" dirty="0" smtClean="0"/>
              <a:t>T1</a:t>
            </a:r>
            <a:endParaRPr lang="fr-FR" sz="2400" dirty="0"/>
          </a:p>
        </p:txBody>
      </p:sp>
      <p:sp>
        <p:nvSpPr>
          <p:cNvPr id="27" name="ZoneTexte 26"/>
          <p:cNvSpPr txBox="1"/>
          <p:nvPr/>
        </p:nvSpPr>
        <p:spPr>
          <a:xfrm>
            <a:off x="6152950" y="5547394"/>
            <a:ext cx="634942" cy="830997"/>
          </a:xfrm>
          <a:prstGeom prst="rect">
            <a:avLst/>
          </a:prstGeom>
          <a:noFill/>
        </p:spPr>
        <p:txBody>
          <a:bodyPr wrap="square" rtlCol="0">
            <a:spAutoFit/>
          </a:bodyPr>
          <a:lstStyle/>
          <a:p>
            <a:r>
              <a:rPr lang="fr-FR" sz="2400" dirty="0" smtClean="0"/>
              <a:t>Y</a:t>
            </a:r>
          </a:p>
          <a:p>
            <a:r>
              <a:rPr lang="fr-FR" sz="2400" dirty="0" smtClean="0"/>
              <a:t>T2</a:t>
            </a:r>
            <a:endParaRPr lang="fr-FR" sz="2400" dirty="0"/>
          </a:p>
        </p:txBody>
      </p:sp>
      <p:sp>
        <p:nvSpPr>
          <p:cNvPr id="34" name="ZoneTexte 33"/>
          <p:cNvSpPr txBox="1"/>
          <p:nvPr/>
        </p:nvSpPr>
        <p:spPr>
          <a:xfrm>
            <a:off x="2293171" y="4847773"/>
            <a:ext cx="3859779" cy="461665"/>
          </a:xfrm>
          <a:prstGeom prst="rect">
            <a:avLst/>
          </a:prstGeom>
          <a:noFill/>
        </p:spPr>
        <p:txBody>
          <a:bodyPr wrap="square" rtlCol="0">
            <a:spAutoFit/>
          </a:bodyPr>
          <a:lstStyle/>
          <a:p>
            <a:r>
              <a:rPr lang="fr-FR" sz="2400" dirty="0" smtClean="0">
                <a:solidFill>
                  <a:srgbClr val="FF0000"/>
                </a:solidFill>
              </a:rPr>
              <a:t>X est le </a:t>
            </a:r>
            <a:r>
              <a:rPr lang="fr-FR" sz="2400" i="1" dirty="0" smtClean="0">
                <a:solidFill>
                  <a:srgbClr val="FF0000"/>
                </a:solidFill>
              </a:rPr>
              <a:t>même homme </a:t>
            </a:r>
            <a:r>
              <a:rPr lang="fr-FR" sz="2400" dirty="0" smtClean="0">
                <a:solidFill>
                  <a:srgbClr val="FF0000"/>
                </a:solidFill>
              </a:rPr>
              <a:t>que Y</a:t>
            </a:r>
            <a:endParaRPr lang="fr-FR" sz="2400" dirty="0">
              <a:solidFill>
                <a:srgbClr val="FF0000"/>
              </a:solidFill>
            </a:endParaRPr>
          </a:p>
        </p:txBody>
      </p:sp>
      <p:cxnSp>
        <p:nvCxnSpPr>
          <p:cNvPr id="5" name="Connecteur droit avec flèche 4"/>
          <p:cNvCxnSpPr/>
          <p:nvPr/>
        </p:nvCxnSpPr>
        <p:spPr>
          <a:xfrm>
            <a:off x="2322551" y="4169204"/>
            <a:ext cx="364256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2638003" y="3636616"/>
            <a:ext cx="2814633" cy="461665"/>
          </a:xfrm>
          <a:prstGeom prst="rect">
            <a:avLst/>
          </a:prstGeom>
          <a:noFill/>
        </p:spPr>
        <p:txBody>
          <a:bodyPr wrap="square" rtlCol="0">
            <a:spAutoFit/>
          </a:bodyPr>
          <a:lstStyle/>
          <a:p>
            <a:r>
              <a:rPr lang="fr-FR" sz="2400" dirty="0" smtClean="0"/>
              <a:t>Continuité causale</a:t>
            </a:r>
            <a:endParaRPr lang="fr-FR" sz="2400" dirty="0"/>
          </a:p>
        </p:txBody>
      </p:sp>
      <p:sp>
        <p:nvSpPr>
          <p:cNvPr id="3" name="Demi-tour 2"/>
          <p:cNvSpPr/>
          <p:nvPr/>
        </p:nvSpPr>
        <p:spPr>
          <a:xfrm>
            <a:off x="1787863" y="1743794"/>
            <a:ext cx="4713957" cy="462129"/>
          </a:xfrm>
          <a:prstGeom prst="uturnArrow">
            <a:avLst>
              <a:gd name="adj1" fmla="val 9733"/>
              <a:gd name="adj2" fmla="val 25000"/>
              <a:gd name="adj3" fmla="val 25000"/>
              <a:gd name="adj4" fmla="val 43750"/>
              <a:gd name="adj5" fmla="val 75000"/>
            </a:avLst>
          </a:prstGeom>
          <a:ln w="6350" cmpd="sng"/>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9" name="ZoneTexte 8"/>
          <p:cNvSpPr txBox="1"/>
          <p:nvPr/>
        </p:nvSpPr>
        <p:spPr>
          <a:xfrm>
            <a:off x="2448377" y="1882757"/>
            <a:ext cx="3597367" cy="646331"/>
          </a:xfrm>
          <a:prstGeom prst="rect">
            <a:avLst/>
          </a:prstGeom>
          <a:noFill/>
        </p:spPr>
        <p:txBody>
          <a:bodyPr wrap="square" rtlCol="0">
            <a:spAutoFit/>
          </a:bodyPr>
          <a:lstStyle/>
          <a:p>
            <a:r>
              <a:rPr lang="fr-FR" dirty="0" smtClean="0"/>
              <a:t>Esprit (simple) sans interruption d’existence ni changement</a:t>
            </a:r>
            <a:endParaRPr lang="fr-FR" dirty="0"/>
          </a:p>
        </p:txBody>
      </p:sp>
      <p:sp>
        <p:nvSpPr>
          <p:cNvPr id="29" name="ZoneTexte 28"/>
          <p:cNvSpPr txBox="1"/>
          <p:nvPr/>
        </p:nvSpPr>
        <p:spPr>
          <a:xfrm>
            <a:off x="2638003" y="4250681"/>
            <a:ext cx="2814633" cy="461665"/>
          </a:xfrm>
          <a:prstGeom prst="rect">
            <a:avLst/>
          </a:prstGeom>
          <a:noFill/>
        </p:spPr>
        <p:txBody>
          <a:bodyPr wrap="square" rtlCol="0">
            <a:spAutoFit/>
          </a:bodyPr>
          <a:lstStyle/>
          <a:p>
            <a:r>
              <a:rPr lang="fr-FR" sz="2400" dirty="0" smtClean="0"/>
              <a:t>Identité </a:t>
            </a:r>
            <a:r>
              <a:rPr lang="fr-FR" sz="2400" dirty="0" err="1" smtClean="0"/>
              <a:t>sortale</a:t>
            </a:r>
            <a:endParaRPr lang="fr-FR" sz="2400" dirty="0"/>
          </a:p>
        </p:txBody>
      </p:sp>
    </p:spTree>
    <p:extLst>
      <p:ext uri="{BB962C8B-B14F-4D97-AF65-F5344CB8AC3E}">
        <p14:creationId xmlns:p14="http://schemas.microsoft.com/office/powerpoint/2010/main" val="680809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371599"/>
            <a:ext cx="7345362" cy="2639171"/>
          </a:xfrm>
        </p:spPr>
        <p:txBody>
          <a:bodyPr/>
          <a:lstStyle/>
          <a:p>
            <a:r>
              <a:rPr lang="fr-FR" dirty="0" smtClean="0">
                <a:solidFill>
                  <a:srgbClr val="000000"/>
                </a:solidFill>
              </a:rPr>
              <a:t>3. Paradoxes de l’Identité Personnelle</a:t>
            </a:r>
            <a:endParaRPr lang="fr-FR" dirty="0">
              <a:solidFill>
                <a:srgbClr val="000000"/>
              </a:solidFill>
            </a:endParaRPr>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732166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0000"/>
                </a:solidFill>
              </a:rPr>
              <a:t>Une personne pour plusieurs substances</a:t>
            </a:r>
            <a:endParaRPr lang="fr-FR" dirty="0">
              <a:solidFill>
                <a:srgbClr val="000000"/>
              </a:solidFill>
            </a:endParaRPr>
          </a:p>
        </p:txBody>
      </p:sp>
      <p:sp>
        <p:nvSpPr>
          <p:cNvPr id="3" name="Espace réservé du contenu 2"/>
          <p:cNvSpPr>
            <a:spLocks noGrp="1"/>
          </p:cNvSpPr>
          <p:nvPr>
            <p:ph idx="1"/>
          </p:nvPr>
        </p:nvSpPr>
        <p:spPr>
          <a:xfrm>
            <a:off x="900112" y="1932005"/>
            <a:ext cx="7656797" cy="4166651"/>
          </a:xfrm>
        </p:spPr>
        <p:txBody>
          <a:bodyPr anchor="ctr">
            <a:normAutofit/>
          </a:bodyPr>
          <a:lstStyle/>
          <a:p>
            <a:pPr>
              <a:spcBef>
                <a:spcPts val="1400"/>
              </a:spcBef>
            </a:pPr>
            <a:r>
              <a:rPr lang="fr-FR" dirty="0" smtClean="0">
                <a:solidFill>
                  <a:srgbClr val="000000"/>
                </a:solidFill>
              </a:rPr>
              <a:t>Pluralité et changement des substances (parties) matérielles</a:t>
            </a:r>
          </a:p>
          <a:p>
            <a:pPr>
              <a:spcBef>
                <a:spcPts val="1400"/>
              </a:spcBef>
            </a:pPr>
            <a:r>
              <a:rPr lang="fr-FR" dirty="0" smtClean="0">
                <a:solidFill>
                  <a:srgbClr val="000000"/>
                </a:solidFill>
              </a:rPr>
              <a:t>Possibilité de pluralité de substances immatérielles</a:t>
            </a:r>
          </a:p>
          <a:p>
            <a:pPr>
              <a:spcBef>
                <a:spcPts val="1400"/>
              </a:spcBef>
            </a:pPr>
            <a:r>
              <a:rPr lang="fr-FR" dirty="0" smtClean="0">
                <a:solidFill>
                  <a:srgbClr val="000000"/>
                </a:solidFill>
              </a:rPr>
              <a:t>Un seul acte de conscience ne peut être transféré d’une substance à une autre</a:t>
            </a:r>
          </a:p>
          <a:p>
            <a:pPr>
              <a:spcBef>
                <a:spcPts val="1400"/>
              </a:spcBef>
            </a:pPr>
            <a:r>
              <a:rPr lang="fr-FR" dirty="0" smtClean="0">
                <a:solidFill>
                  <a:srgbClr val="000000"/>
                </a:solidFill>
              </a:rPr>
              <a:t>Mais une chaîne d’actes de conscience peut avoir plusieurs substances</a:t>
            </a:r>
          </a:p>
          <a:p>
            <a:pPr>
              <a:spcBef>
                <a:spcPts val="1400"/>
              </a:spcBef>
            </a:pPr>
            <a:r>
              <a:rPr lang="fr-FR" dirty="0" smtClean="0">
                <a:solidFill>
                  <a:srgbClr val="000000"/>
                </a:solidFill>
              </a:rPr>
              <a:t>Le prince et le savetier (§15): identité d’âme et de conscience pour deux hommes</a:t>
            </a:r>
            <a:endParaRPr lang="fr-FR" dirty="0">
              <a:solidFill>
                <a:srgbClr val="000000"/>
              </a:solidFill>
            </a:endParaRPr>
          </a:p>
        </p:txBody>
      </p:sp>
    </p:spTree>
    <p:extLst>
      <p:ext uri="{BB962C8B-B14F-4D97-AF65-F5344CB8AC3E}">
        <p14:creationId xmlns:p14="http://schemas.microsoft.com/office/powerpoint/2010/main" val="3839789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900112" y="2026027"/>
            <a:ext cx="7515694" cy="4039494"/>
          </a:xfrm>
        </p:spPr>
        <p:txBody>
          <a:bodyPr anchor="ctr"/>
          <a:lstStyle/>
          <a:p>
            <a:pPr marL="0" indent="0">
              <a:spcBef>
                <a:spcPts val="1400"/>
              </a:spcBef>
              <a:buNone/>
            </a:pPr>
            <a:r>
              <a:rPr lang="fr-FR" dirty="0" smtClean="0">
                <a:solidFill>
                  <a:srgbClr val="000000"/>
                </a:solidFill>
              </a:rPr>
              <a:t>parce </a:t>
            </a:r>
            <a:r>
              <a:rPr lang="fr-FR" dirty="0">
                <a:solidFill>
                  <a:srgbClr val="000000"/>
                </a:solidFill>
              </a:rPr>
              <a:t>que ce que nous </a:t>
            </a:r>
            <a:r>
              <a:rPr lang="fr-FR" dirty="0" smtClean="0">
                <a:solidFill>
                  <a:srgbClr val="000000"/>
                </a:solidFill>
              </a:rPr>
              <a:t>appelons </a:t>
            </a:r>
            <a:r>
              <a:rPr lang="fr-FR" dirty="0">
                <a:solidFill>
                  <a:srgbClr val="000000"/>
                </a:solidFill>
              </a:rPr>
              <a:t>la </a:t>
            </a:r>
            <a:r>
              <a:rPr lang="fr-FR" i="1" dirty="0">
                <a:solidFill>
                  <a:srgbClr val="000000"/>
                </a:solidFill>
              </a:rPr>
              <a:t>même </a:t>
            </a:r>
            <a:r>
              <a:rPr lang="fr-FR" i="1" dirty="0" smtClean="0">
                <a:solidFill>
                  <a:srgbClr val="000000"/>
                </a:solidFill>
              </a:rPr>
              <a:t>con</a:t>
            </a:r>
            <a:r>
              <a:rPr lang="fr-FR" i="1" dirty="0">
                <a:solidFill>
                  <a:srgbClr val="000000"/>
                </a:solidFill>
              </a:rPr>
              <a:t>s</a:t>
            </a:r>
            <a:r>
              <a:rPr lang="fr-FR" i="1" dirty="0" smtClean="0">
                <a:solidFill>
                  <a:srgbClr val="000000"/>
                </a:solidFill>
              </a:rPr>
              <a:t>cience</a:t>
            </a:r>
            <a:r>
              <a:rPr lang="fr-FR" dirty="0" smtClean="0">
                <a:solidFill>
                  <a:srgbClr val="000000"/>
                </a:solidFill>
              </a:rPr>
              <a:t> n’est </a:t>
            </a:r>
            <a:r>
              <a:rPr lang="fr-FR" dirty="0">
                <a:solidFill>
                  <a:srgbClr val="000000"/>
                </a:solidFill>
              </a:rPr>
              <a:t>pas un même Acte individuel, il </a:t>
            </a:r>
            <a:r>
              <a:rPr lang="fr-FR" dirty="0" smtClean="0">
                <a:solidFill>
                  <a:srgbClr val="000000"/>
                </a:solidFill>
              </a:rPr>
              <a:t>n’est </a:t>
            </a:r>
            <a:r>
              <a:rPr lang="fr-FR" dirty="0">
                <a:solidFill>
                  <a:srgbClr val="000000"/>
                </a:solidFill>
              </a:rPr>
              <a:t>pas facile de </a:t>
            </a:r>
            <a:r>
              <a:rPr lang="fr-FR" dirty="0" smtClean="0">
                <a:solidFill>
                  <a:srgbClr val="000000"/>
                </a:solidFill>
              </a:rPr>
              <a:t>s’assurer </a:t>
            </a:r>
            <a:r>
              <a:rPr lang="fr-FR" dirty="0">
                <a:solidFill>
                  <a:srgbClr val="000000"/>
                </a:solidFill>
              </a:rPr>
              <a:t>par la nature des </a:t>
            </a:r>
            <a:r>
              <a:rPr lang="fr-FR" dirty="0" smtClean="0">
                <a:solidFill>
                  <a:srgbClr val="000000"/>
                </a:solidFill>
              </a:rPr>
              <a:t>choses</a:t>
            </a:r>
            <a:r>
              <a:rPr lang="fr-FR" dirty="0">
                <a:solidFill>
                  <a:srgbClr val="000000"/>
                </a:solidFill>
              </a:rPr>
              <a:t>, comment une </a:t>
            </a:r>
            <a:r>
              <a:rPr lang="fr-FR" dirty="0" smtClean="0">
                <a:solidFill>
                  <a:srgbClr val="000000"/>
                </a:solidFill>
              </a:rPr>
              <a:t>Substance </a:t>
            </a:r>
            <a:r>
              <a:rPr lang="fr-FR" dirty="0">
                <a:solidFill>
                  <a:srgbClr val="000000"/>
                </a:solidFill>
              </a:rPr>
              <a:t>intellectuelle ne </a:t>
            </a:r>
            <a:r>
              <a:rPr lang="fr-FR" dirty="0" smtClean="0">
                <a:solidFill>
                  <a:srgbClr val="000000"/>
                </a:solidFill>
              </a:rPr>
              <a:t>saurait </a:t>
            </a:r>
            <a:r>
              <a:rPr lang="fr-FR" dirty="0">
                <a:solidFill>
                  <a:srgbClr val="000000"/>
                </a:solidFill>
              </a:rPr>
              <a:t>recevoir la </a:t>
            </a:r>
            <a:r>
              <a:rPr lang="fr-FR" dirty="0" smtClean="0">
                <a:solidFill>
                  <a:srgbClr val="000000"/>
                </a:solidFill>
              </a:rPr>
              <a:t>représentation </a:t>
            </a:r>
            <a:r>
              <a:rPr lang="fr-FR" dirty="0">
                <a:solidFill>
                  <a:srgbClr val="000000"/>
                </a:solidFill>
              </a:rPr>
              <a:t>d’une </a:t>
            </a:r>
            <a:r>
              <a:rPr lang="fr-FR" dirty="0" smtClean="0">
                <a:solidFill>
                  <a:srgbClr val="000000"/>
                </a:solidFill>
              </a:rPr>
              <a:t>chose </a:t>
            </a:r>
            <a:r>
              <a:rPr lang="fr-FR" dirty="0">
                <a:solidFill>
                  <a:srgbClr val="000000"/>
                </a:solidFill>
              </a:rPr>
              <a:t>comme faite par elle-même, qu’elle </a:t>
            </a:r>
            <a:r>
              <a:rPr lang="fr-FR" dirty="0" smtClean="0">
                <a:solidFill>
                  <a:srgbClr val="000000"/>
                </a:solidFill>
              </a:rPr>
              <a:t>n’aurait </a:t>
            </a:r>
            <a:r>
              <a:rPr lang="fr-FR" dirty="0">
                <a:solidFill>
                  <a:srgbClr val="000000"/>
                </a:solidFill>
              </a:rPr>
              <a:t>pas faite, mais qui peut-être </a:t>
            </a:r>
            <a:r>
              <a:rPr lang="fr-FR" dirty="0" smtClean="0">
                <a:solidFill>
                  <a:srgbClr val="000000"/>
                </a:solidFill>
              </a:rPr>
              <a:t>aurait </a:t>
            </a:r>
            <a:r>
              <a:rPr lang="fr-FR" dirty="0">
                <a:solidFill>
                  <a:srgbClr val="000000"/>
                </a:solidFill>
              </a:rPr>
              <a:t>été faite par quelque autre Agent, tout </a:t>
            </a:r>
            <a:r>
              <a:rPr lang="fr-FR" dirty="0" smtClean="0">
                <a:solidFill>
                  <a:srgbClr val="000000"/>
                </a:solidFill>
              </a:rPr>
              <a:t>aussi </a:t>
            </a:r>
            <a:r>
              <a:rPr lang="fr-FR" dirty="0">
                <a:solidFill>
                  <a:srgbClr val="000000"/>
                </a:solidFill>
              </a:rPr>
              <a:t>bien que </a:t>
            </a:r>
            <a:r>
              <a:rPr lang="fr-FR" dirty="0" smtClean="0">
                <a:solidFill>
                  <a:srgbClr val="000000"/>
                </a:solidFill>
              </a:rPr>
              <a:t>plusieurs représentations </a:t>
            </a:r>
            <a:r>
              <a:rPr lang="fr-FR" dirty="0">
                <a:solidFill>
                  <a:srgbClr val="000000"/>
                </a:solidFill>
              </a:rPr>
              <a:t>en </a:t>
            </a:r>
            <a:r>
              <a:rPr lang="fr-FR" dirty="0" smtClean="0">
                <a:solidFill>
                  <a:srgbClr val="000000"/>
                </a:solidFill>
              </a:rPr>
              <a:t>songe</a:t>
            </a:r>
            <a:r>
              <a:rPr lang="fr-FR" dirty="0">
                <a:solidFill>
                  <a:srgbClr val="000000"/>
                </a:solidFill>
              </a:rPr>
              <a:t>, que nous regardons comme véritables pendant que nous </a:t>
            </a:r>
            <a:r>
              <a:rPr lang="fr-FR" dirty="0" smtClean="0">
                <a:solidFill>
                  <a:srgbClr val="000000"/>
                </a:solidFill>
              </a:rPr>
              <a:t>songeons</a:t>
            </a:r>
            <a:r>
              <a:rPr lang="fr-FR" dirty="0">
                <a:solidFill>
                  <a:srgbClr val="000000"/>
                </a:solidFill>
              </a:rPr>
              <a:t>. </a:t>
            </a:r>
            <a:r>
              <a:rPr lang="fr-FR" dirty="0" smtClean="0">
                <a:solidFill>
                  <a:srgbClr val="000000"/>
                </a:solidFill>
              </a:rPr>
              <a:t>(§13)</a:t>
            </a:r>
            <a:endParaRPr lang="fr-FR" dirty="0">
              <a:solidFill>
                <a:srgbClr val="000000"/>
              </a:solidFill>
            </a:endParaRPr>
          </a:p>
        </p:txBody>
      </p:sp>
    </p:spTree>
    <p:extLst>
      <p:ext uri="{BB962C8B-B14F-4D97-AF65-F5344CB8AC3E}">
        <p14:creationId xmlns:p14="http://schemas.microsoft.com/office/powerpoint/2010/main" val="2450175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même personne</a:t>
            </a:r>
            <a:endParaRPr lang="fr-FR" dirty="0"/>
          </a:p>
        </p:txBody>
      </p:sp>
      <p:sp>
        <p:nvSpPr>
          <p:cNvPr id="4" name="Ellipse 3"/>
          <p:cNvSpPr/>
          <p:nvPr/>
        </p:nvSpPr>
        <p:spPr>
          <a:xfrm>
            <a:off x="1453683" y="2205923"/>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771154" y="2941231"/>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787863" y="3093631"/>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1052667" y="3093631"/>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771154" y="4294867"/>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453683" y="4294867"/>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5651680" y="2464952"/>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5969151" y="3200260"/>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5985860" y="3352660"/>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250664" y="3352660"/>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5969151" y="4553896"/>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5651680" y="4553896"/>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53683" y="5732060"/>
            <a:ext cx="634942" cy="646331"/>
          </a:xfrm>
          <a:prstGeom prst="rect">
            <a:avLst/>
          </a:prstGeom>
          <a:noFill/>
        </p:spPr>
        <p:txBody>
          <a:bodyPr wrap="square" rtlCol="0">
            <a:spAutoFit/>
          </a:bodyPr>
          <a:lstStyle/>
          <a:p>
            <a:r>
              <a:rPr lang="fr-FR" dirty="0" smtClean="0"/>
              <a:t>X</a:t>
            </a:r>
          </a:p>
          <a:p>
            <a:r>
              <a:rPr lang="fr-FR" dirty="0" smtClean="0"/>
              <a:t>T1</a:t>
            </a:r>
            <a:endParaRPr lang="fr-FR" dirty="0"/>
          </a:p>
        </p:txBody>
      </p:sp>
      <p:sp>
        <p:nvSpPr>
          <p:cNvPr id="27" name="ZoneTexte 26"/>
          <p:cNvSpPr txBox="1"/>
          <p:nvPr/>
        </p:nvSpPr>
        <p:spPr>
          <a:xfrm>
            <a:off x="6152950" y="5732060"/>
            <a:ext cx="634942" cy="646331"/>
          </a:xfrm>
          <a:prstGeom prst="rect">
            <a:avLst/>
          </a:prstGeom>
          <a:noFill/>
        </p:spPr>
        <p:txBody>
          <a:bodyPr wrap="square" rtlCol="0">
            <a:spAutoFit/>
          </a:bodyPr>
          <a:lstStyle/>
          <a:p>
            <a:r>
              <a:rPr lang="fr-FR" dirty="0" smtClean="0"/>
              <a:t>Y</a:t>
            </a:r>
          </a:p>
          <a:p>
            <a:r>
              <a:rPr lang="fr-FR" dirty="0" smtClean="0"/>
              <a:t>T2</a:t>
            </a:r>
            <a:endParaRPr lang="fr-FR" dirty="0"/>
          </a:p>
        </p:txBody>
      </p:sp>
      <p:sp>
        <p:nvSpPr>
          <p:cNvPr id="29" name="Bulle ronde 28"/>
          <p:cNvSpPr/>
          <p:nvPr/>
        </p:nvSpPr>
        <p:spPr>
          <a:xfrm>
            <a:off x="3350155" y="1616770"/>
            <a:ext cx="1370139" cy="1135065"/>
          </a:xfrm>
          <a:prstGeom prst="wedgeEllipseCallout">
            <a:avLst>
              <a:gd name="adj1" fmla="val -56199"/>
              <a:gd name="adj2" fmla="val 41888"/>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ZoneTexte 29"/>
          <p:cNvSpPr txBox="1"/>
          <p:nvPr/>
        </p:nvSpPr>
        <p:spPr>
          <a:xfrm>
            <a:off x="3350155" y="1733804"/>
            <a:ext cx="1353429" cy="923330"/>
          </a:xfrm>
          <a:prstGeom prst="rect">
            <a:avLst/>
          </a:prstGeom>
          <a:noFill/>
        </p:spPr>
        <p:txBody>
          <a:bodyPr wrap="square" rtlCol="0">
            <a:spAutoFit/>
          </a:bodyPr>
          <a:lstStyle/>
          <a:p>
            <a:r>
              <a:rPr lang="fr-FR" dirty="0" smtClean="0"/>
              <a:t>J’ai conscience </a:t>
            </a:r>
          </a:p>
          <a:p>
            <a:r>
              <a:rPr lang="fr-FR" dirty="0" smtClean="0"/>
              <a:t>de faire A</a:t>
            </a:r>
            <a:endParaRPr lang="fr-FR" dirty="0"/>
          </a:p>
        </p:txBody>
      </p:sp>
      <p:sp>
        <p:nvSpPr>
          <p:cNvPr id="31" name="Bulle ronde 30"/>
          <p:cNvSpPr/>
          <p:nvPr/>
        </p:nvSpPr>
        <p:spPr>
          <a:xfrm>
            <a:off x="7161409" y="1558794"/>
            <a:ext cx="1835971" cy="1509623"/>
          </a:xfrm>
          <a:prstGeom prst="wedgeEllipseCallout">
            <a:avLst>
              <a:gd name="adj1" fmla="val -49330"/>
              <a:gd name="adj2" fmla="val -21626"/>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2" name="ZoneTexte 31"/>
          <p:cNvSpPr txBox="1"/>
          <p:nvPr/>
        </p:nvSpPr>
        <p:spPr>
          <a:xfrm>
            <a:off x="7402087" y="1733804"/>
            <a:ext cx="1495039" cy="1207427"/>
          </a:xfrm>
          <a:prstGeom prst="rect">
            <a:avLst/>
          </a:prstGeom>
          <a:noFill/>
        </p:spPr>
        <p:txBody>
          <a:bodyPr wrap="square" rtlCol="0">
            <a:spAutoFit/>
          </a:bodyPr>
          <a:lstStyle/>
          <a:p>
            <a:r>
              <a:rPr lang="fr-FR" dirty="0" smtClean="0"/>
              <a:t>Je me </a:t>
            </a:r>
            <a:r>
              <a:rPr lang="fr-FR" i="1" dirty="0" smtClean="0"/>
              <a:t>rappelle</a:t>
            </a:r>
            <a:r>
              <a:rPr lang="fr-FR" dirty="0" smtClean="0"/>
              <a:t> avoir fait A (eu </a:t>
            </a:r>
            <a:r>
              <a:rPr lang="fr-FR" dirty="0" err="1" smtClean="0"/>
              <a:t>csc</a:t>
            </a:r>
            <a:r>
              <a:rPr lang="fr-FR" dirty="0" smtClean="0"/>
              <a:t> de faire A) à T1</a:t>
            </a:r>
            <a:endParaRPr lang="fr-FR" dirty="0"/>
          </a:p>
        </p:txBody>
      </p:sp>
      <p:sp>
        <p:nvSpPr>
          <p:cNvPr id="34" name="ZoneTexte 33"/>
          <p:cNvSpPr txBox="1"/>
          <p:nvPr/>
        </p:nvSpPr>
        <p:spPr>
          <a:xfrm>
            <a:off x="1787863" y="3953732"/>
            <a:ext cx="4365087" cy="830997"/>
          </a:xfrm>
          <a:prstGeom prst="rect">
            <a:avLst/>
          </a:prstGeom>
          <a:noFill/>
        </p:spPr>
        <p:txBody>
          <a:bodyPr wrap="square" rtlCol="0">
            <a:spAutoFit/>
          </a:bodyPr>
          <a:lstStyle/>
          <a:p>
            <a:r>
              <a:rPr lang="fr-FR" sz="2400" dirty="0" smtClean="0">
                <a:solidFill>
                  <a:srgbClr val="FF0000"/>
                </a:solidFill>
              </a:rPr>
              <a:t>X est la </a:t>
            </a:r>
            <a:r>
              <a:rPr lang="fr-FR" sz="2400" i="1" dirty="0" smtClean="0">
                <a:solidFill>
                  <a:srgbClr val="FF0000"/>
                </a:solidFill>
              </a:rPr>
              <a:t>même personne</a:t>
            </a:r>
            <a:r>
              <a:rPr lang="fr-FR" sz="2400" dirty="0" smtClean="0">
                <a:solidFill>
                  <a:srgbClr val="FF0000"/>
                </a:solidFill>
              </a:rPr>
              <a:t> que Y mais l’esprit de X ≠ esprit de Y</a:t>
            </a:r>
            <a:endParaRPr lang="fr-FR" sz="2400" dirty="0">
              <a:solidFill>
                <a:srgbClr val="FF0000"/>
              </a:solidFill>
            </a:endParaRPr>
          </a:p>
        </p:txBody>
      </p:sp>
      <p:sp>
        <p:nvSpPr>
          <p:cNvPr id="3" name="Rectangle 2"/>
          <p:cNvSpPr/>
          <p:nvPr/>
        </p:nvSpPr>
        <p:spPr>
          <a:xfrm>
            <a:off x="2322551" y="2022097"/>
            <a:ext cx="914400" cy="676242"/>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p:cNvSpPr txBox="1"/>
          <p:nvPr/>
        </p:nvSpPr>
        <p:spPr>
          <a:xfrm>
            <a:off x="2322551" y="2022097"/>
            <a:ext cx="914400" cy="646331"/>
          </a:xfrm>
          <a:prstGeom prst="rect">
            <a:avLst/>
          </a:prstGeom>
          <a:noFill/>
        </p:spPr>
        <p:txBody>
          <a:bodyPr wrap="square" rtlCol="0">
            <a:spAutoFit/>
          </a:bodyPr>
          <a:lstStyle/>
          <a:p>
            <a:r>
              <a:rPr lang="fr-FR" dirty="0" smtClean="0"/>
              <a:t>Esprit de X</a:t>
            </a:r>
            <a:endParaRPr lang="fr-FR" dirty="0"/>
          </a:p>
        </p:txBody>
      </p:sp>
      <p:cxnSp>
        <p:nvCxnSpPr>
          <p:cNvPr id="9" name="Connecteur droit 8"/>
          <p:cNvCxnSpPr>
            <a:endCxn id="4" idx="7"/>
          </p:cNvCxnSpPr>
          <p:nvPr/>
        </p:nvCxnSpPr>
        <p:spPr>
          <a:xfrm flipH="1">
            <a:off x="2009902" y="2205923"/>
            <a:ext cx="312649" cy="107683"/>
          </a:xfrm>
          <a:prstGeom prst="line">
            <a:avLst/>
          </a:prstGeom>
        </p:spPr>
        <p:style>
          <a:lnRef idx="2">
            <a:schemeClr val="accent1"/>
          </a:lnRef>
          <a:fillRef idx="0">
            <a:schemeClr val="accent1"/>
          </a:fillRef>
          <a:effectRef idx="1">
            <a:schemeClr val="accent1"/>
          </a:effectRef>
          <a:fontRef idx="minor">
            <a:schemeClr val="tx1"/>
          </a:fontRef>
        </p:style>
      </p:cxnSp>
      <p:sp>
        <p:nvSpPr>
          <p:cNvPr id="28" name="Rectangle 27"/>
          <p:cNvSpPr/>
          <p:nvPr/>
        </p:nvSpPr>
        <p:spPr>
          <a:xfrm>
            <a:off x="6152950" y="1733803"/>
            <a:ext cx="914400" cy="726377"/>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p:cNvSpPr txBox="1"/>
          <p:nvPr/>
        </p:nvSpPr>
        <p:spPr>
          <a:xfrm>
            <a:off x="6152950" y="1783939"/>
            <a:ext cx="914400" cy="646331"/>
          </a:xfrm>
          <a:prstGeom prst="rect">
            <a:avLst/>
          </a:prstGeom>
          <a:noFill/>
        </p:spPr>
        <p:txBody>
          <a:bodyPr wrap="square" rtlCol="0">
            <a:spAutoFit/>
          </a:bodyPr>
          <a:lstStyle/>
          <a:p>
            <a:r>
              <a:rPr lang="fr-FR" dirty="0" smtClean="0"/>
              <a:t>Esprit de Y</a:t>
            </a:r>
            <a:endParaRPr lang="fr-FR" dirty="0"/>
          </a:p>
        </p:txBody>
      </p:sp>
      <p:sp>
        <p:nvSpPr>
          <p:cNvPr id="12" name="ZoneTexte 11"/>
          <p:cNvSpPr txBox="1"/>
          <p:nvPr/>
        </p:nvSpPr>
        <p:spPr>
          <a:xfrm>
            <a:off x="2105334" y="4894869"/>
            <a:ext cx="3880526" cy="1323439"/>
          </a:xfrm>
          <a:prstGeom prst="rect">
            <a:avLst/>
          </a:prstGeom>
          <a:noFill/>
        </p:spPr>
        <p:txBody>
          <a:bodyPr wrap="square" rtlCol="0">
            <a:spAutoFit/>
          </a:bodyPr>
          <a:lstStyle/>
          <a:p>
            <a:r>
              <a:rPr lang="fr-FR" sz="2000" dirty="0" smtClean="0"/>
              <a:t>Une </a:t>
            </a:r>
            <a:r>
              <a:rPr lang="fr-FR" sz="2000" i="1" dirty="0" smtClean="0"/>
              <a:t>même</a:t>
            </a:r>
            <a:r>
              <a:rPr lang="fr-FR" sz="2000" dirty="0" smtClean="0"/>
              <a:t> conscience peut unir  deux substances pensantes, que ces substances pensantes soient matérielles ou immatérielles</a:t>
            </a:r>
            <a:endParaRPr lang="fr-FR" sz="2000" dirty="0"/>
          </a:p>
        </p:txBody>
      </p:sp>
    </p:spTree>
    <p:extLst>
      <p:ext uri="{BB962C8B-B14F-4D97-AF65-F5344CB8AC3E}">
        <p14:creationId xmlns:p14="http://schemas.microsoft.com/office/powerpoint/2010/main" val="34809879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000000"/>
                </a:solidFill>
              </a:rPr>
              <a:t>Plusieurs personnes pour une même substance</a:t>
            </a:r>
          </a:p>
        </p:txBody>
      </p:sp>
      <p:sp>
        <p:nvSpPr>
          <p:cNvPr id="3" name="Espace réservé du contenu 2"/>
          <p:cNvSpPr>
            <a:spLocks noGrp="1"/>
          </p:cNvSpPr>
          <p:nvPr>
            <p:ph idx="1"/>
          </p:nvPr>
        </p:nvSpPr>
        <p:spPr>
          <a:xfrm>
            <a:off x="900112" y="1894990"/>
            <a:ext cx="7345363" cy="4170531"/>
          </a:xfrm>
        </p:spPr>
        <p:txBody>
          <a:bodyPr anchor="ctr">
            <a:normAutofit/>
          </a:bodyPr>
          <a:lstStyle/>
          <a:p>
            <a:pPr>
              <a:spcBef>
                <a:spcPts val="1400"/>
              </a:spcBef>
            </a:pPr>
            <a:r>
              <a:rPr lang="fr-FR" dirty="0" smtClean="0">
                <a:solidFill>
                  <a:srgbClr val="000000"/>
                </a:solidFill>
              </a:rPr>
              <a:t>Une même substance immatérielle peut avoir successivement deux consciences distinctes (cf. doctrine de la préexistence des âmes, </a:t>
            </a:r>
            <a:r>
              <a:rPr lang="fr-FR" dirty="0" err="1" smtClean="0">
                <a:solidFill>
                  <a:srgbClr val="000000"/>
                </a:solidFill>
              </a:rPr>
              <a:t>metempsychose</a:t>
            </a:r>
            <a:r>
              <a:rPr lang="fr-FR" dirty="0" smtClean="0">
                <a:solidFill>
                  <a:srgbClr val="000000"/>
                </a:solidFill>
              </a:rPr>
              <a:t>/transmigration des âmes: aucun souvenir)</a:t>
            </a:r>
          </a:p>
          <a:p>
            <a:pPr>
              <a:spcBef>
                <a:spcPts val="1400"/>
              </a:spcBef>
            </a:pPr>
            <a:r>
              <a:rPr lang="fr-FR" dirty="0" smtClean="0">
                <a:solidFill>
                  <a:srgbClr val="000000"/>
                </a:solidFill>
              </a:rPr>
              <a:t>Si un homme avait l’âme de Nestor (ou Thersite) sans aucune communauté de conscience, il n’en serait pas pour autant la même personne (pas plus que s’il avait des particules de matière du corps de Nestor)</a:t>
            </a:r>
            <a:endParaRPr lang="fr-FR" dirty="0">
              <a:solidFill>
                <a:srgbClr val="000000"/>
              </a:solidFill>
            </a:endParaRPr>
          </a:p>
        </p:txBody>
      </p:sp>
    </p:spTree>
    <p:extLst>
      <p:ext uri="{BB962C8B-B14F-4D97-AF65-F5344CB8AC3E}">
        <p14:creationId xmlns:p14="http://schemas.microsoft.com/office/powerpoint/2010/main" val="1495711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même substance pensante</a:t>
            </a:r>
            <a:endParaRPr lang="fr-FR" dirty="0"/>
          </a:p>
        </p:txBody>
      </p:sp>
      <p:sp>
        <p:nvSpPr>
          <p:cNvPr id="4" name="Ellipse 3"/>
          <p:cNvSpPr/>
          <p:nvPr/>
        </p:nvSpPr>
        <p:spPr>
          <a:xfrm>
            <a:off x="1119503" y="2723981"/>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6" name="Connecteur droit 5"/>
          <p:cNvCxnSpPr/>
          <p:nvPr/>
        </p:nvCxnSpPr>
        <p:spPr>
          <a:xfrm>
            <a:off x="1436974" y="3459289"/>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a:off x="1453683" y="3611689"/>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H="1">
            <a:off x="718487" y="3611689"/>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1462038" y="4796213"/>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Connecteur droit 14"/>
          <p:cNvCxnSpPr/>
          <p:nvPr/>
        </p:nvCxnSpPr>
        <p:spPr>
          <a:xfrm flipH="1">
            <a:off x="1119503" y="4812925"/>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0" name="Ellipse 19"/>
          <p:cNvSpPr/>
          <p:nvPr/>
        </p:nvSpPr>
        <p:spPr>
          <a:xfrm>
            <a:off x="6195768" y="2757404"/>
            <a:ext cx="651651" cy="735308"/>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21" name="Connecteur droit 20"/>
          <p:cNvCxnSpPr/>
          <p:nvPr/>
        </p:nvCxnSpPr>
        <p:spPr>
          <a:xfrm>
            <a:off x="6513239" y="3492712"/>
            <a:ext cx="16709" cy="1353636"/>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6529948" y="3645112"/>
            <a:ext cx="534688"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flipH="1">
            <a:off x="5794752" y="3645112"/>
            <a:ext cx="718487" cy="783447"/>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Connecteur droit 23"/>
          <p:cNvCxnSpPr/>
          <p:nvPr/>
        </p:nvCxnSpPr>
        <p:spPr>
          <a:xfrm>
            <a:off x="6513239" y="4846348"/>
            <a:ext cx="317471" cy="1002693"/>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Connecteur droit 24"/>
          <p:cNvCxnSpPr/>
          <p:nvPr/>
        </p:nvCxnSpPr>
        <p:spPr>
          <a:xfrm flipH="1">
            <a:off x="6195768" y="4846348"/>
            <a:ext cx="334180" cy="1002693"/>
          </a:xfrm>
          <a:prstGeom prst="line">
            <a:avLst/>
          </a:prstGeom>
        </p:spPr>
        <p:style>
          <a:lnRef idx="2">
            <a:schemeClr val="accent1"/>
          </a:lnRef>
          <a:fillRef idx="0">
            <a:schemeClr val="accent1"/>
          </a:fillRef>
          <a:effectRef idx="1">
            <a:schemeClr val="accent1"/>
          </a:effectRef>
          <a:fontRef idx="minor">
            <a:schemeClr val="tx1"/>
          </a:fontRef>
        </p:style>
      </p:cxnSp>
      <p:sp>
        <p:nvSpPr>
          <p:cNvPr id="26" name="ZoneTexte 25"/>
          <p:cNvSpPr txBox="1"/>
          <p:nvPr/>
        </p:nvSpPr>
        <p:spPr>
          <a:xfrm>
            <a:off x="1453683" y="5732060"/>
            <a:ext cx="634942" cy="646331"/>
          </a:xfrm>
          <a:prstGeom prst="rect">
            <a:avLst/>
          </a:prstGeom>
          <a:noFill/>
        </p:spPr>
        <p:txBody>
          <a:bodyPr wrap="square" rtlCol="0">
            <a:spAutoFit/>
          </a:bodyPr>
          <a:lstStyle/>
          <a:p>
            <a:r>
              <a:rPr lang="fr-FR" dirty="0" smtClean="0"/>
              <a:t>X</a:t>
            </a:r>
          </a:p>
          <a:p>
            <a:r>
              <a:rPr lang="fr-FR" dirty="0" smtClean="0"/>
              <a:t>T1</a:t>
            </a:r>
            <a:endParaRPr lang="fr-FR" dirty="0"/>
          </a:p>
        </p:txBody>
      </p:sp>
      <p:sp>
        <p:nvSpPr>
          <p:cNvPr id="27" name="ZoneTexte 26"/>
          <p:cNvSpPr txBox="1"/>
          <p:nvPr/>
        </p:nvSpPr>
        <p:spPr>
          <a:xfrm>
            <a:off x="6152950" y="5732060"/>
            <a:ext cx="634942" cy="646331"/>
          </a:xfrm>
          <a:prstGeom prst="rect">
            <a:avLst/>
          </a:prstGeom>
          <a:noFill/>
        </p:spPr>
        <p:txBody>
          <a:bodyPr wrap="square" rtlCol="0">
            <a:spAutoFit/>
          </a:bodyPr>
          <a:lstStyle/>
          <a:p>
            <a:r>
              <a:rPr lang="fr-FR" dirty="0" smtClean="0"/>
              <a:t>Y</a:t>
            </a:r>
          </a:p>
          <a:p>
            <a:r>
              <a:rPr lang="fr-FR" dirty="0" smtClean="0"/>
              <a:t>T2</a:t>
            </a:r>
            <a:endParaRPr lang="fr-FR" dirty="0"/>
          </a:p>
        </p:txBody>
      </p:sp>
      <p:sp>
        <p:nvSpPr>
          <p:cNvPr id="29" name="Bulle ronde 28"/>
          <p:cNvSpPr/>
          <p:nvPr/>
        </p:nvSpPr>
        <p:spPr>
          <a:xfrm>
            <a:off x="233926" y="1563274"/>
            <a:ext cx="1545583" cy="1268390"/>
          </a:xfrm>
          <a:prstGeom prst="wedgeEllipseCallout">
            <a:avLst>
              <a:gd name="adj1" fmla="val 123069"/>
              <a:gd name="adj2" fmla="val 22748"/>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ZoneTexte 29"/>
          <p:cNvSpPr txBox="1"/>
          <p:nvPr/>
        </p:nvSpPr>
        <p:spPr>
          <a:xfrm>
            <a:off x="409371" y="1647081"/>
            <a:ext cx="1266352" cy="923330"/>
          </a:xfrm>
          <a:prstGeom prst="rect">
            <a:avLst/>
          </a:prstGeom>
          <a:noFill/>
        </p:spPr>
        <p:txBody>
          <a:bodyPr wrap="square" rtlCol="0">
            <a:spAutoFit/>
          </a:bodyPr>
          <a:lstStyle/>
          <a:p>
            <a:r>
              <a:rPr lang="fr-FR" dirty="0" smtClean="0"/>
              <a:t>J’ai conscience </a:t>
            </a:r>
          </a:p>
          <a:p>
            <a:r>
              <a:rPr lang="fr-FR" dirty="0" smtClean="0"/>
              <a:t>de faire A</a:t>
            </a:r>
            <a:endParaRPr lang="fr-FR" dirty="0"/>
          </a:p>
        </p:txBody>
      </p:sp>
      <p:sp>
        <p:nvSpPr>
          <p:cNvPr id="31" name="Bulle ronde 30"/>
          <p:cNvSpPr/>
          <p:nvPr/>
        </p:nvSpPr>
        <p:spPr>
          <a:xfrm>
            <a:off x="6195768" y="1638764"/>
            <a:ext cx="2292404" cy="1059576"/>
          </a:xfrm>
          <a:prstGeom prst="wedgeEllipseCallout">
            <a:avLst>
              <a:gd name="adj1" fmla="val -94835"/>
              <a:gd name="adj2" fmla="val -2807"/>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2" name="ZoneTexte 31"/>
          <p:cNvSpPr txBox="1"/>
          <p:nvPr/>
        </p:nvSpPr>
        <p:spPr>
          <a:xfrm>
            <a:off x="6529948" y="1701429"/>
            <a:ext cx="1715528" cy="923330"/>
          </a:xfrm>
          <a:prstGeom prst="rect">
            <a:avLst/>
          </a:prstGeom>
          <a:noFill/>
        </p:spPr>
        <p:txBody>
          <a:bodyPr wrap="square" rtlCol="0">
            <a:spAutoFit/>
          </a:bodyPr>
          <a:lstStyle/>
          <a:p>
            <a:r>
              <a:rPr lang="fr-FR" dirty="0" smtClean="0"/>
              <a:t>Aucun souvenir de quoi que ce soit à T1</a:t>
            </a:r>
            <a:endParaRPr lang="fr-FR" dirty="0"/>
          </a:p>
        </p:txBody>
      </p:sp>
      <p:sp>
        <p:nvSpPr>
          <p:cNvPr id="34" name="ZoneTexte 33"/>
          <p:cNvSpPr txBox="1"/>
          <p:nvPr/>
        </p:nvSpPr>
        <p:spPr>
          <a:xfrm>
            <a:off x="1675723" y="4395136"/>
            <a:ext cx="4679398" cy="830997"/>
          </a:xfrm>
          <a:prstGeom prst="rect">
            <a:avLst/>
          </a:prstGeom>
          <a:noFill/>
        </p:spPr>
        <p:txBody>
          <a:bodyPr wrap="square" rtlCol="0">
            <a:spAutoFit/>
          </a:bodyPr>
          <a:lstStyle/>
          <a:p>
            <a:r>
              <a:rPr lang="fr-FR" sz="2400" dirty="0" smtClean="0">
                <a:solidFill>
                  <a:srgbClr val="FF0000"/>
                </a:solidFill>
              </a:rPr>
              <a:t>l’esprit de X = esprit de Y mais </a:t>
            </a:r>
          </a:p>
          <a:p>
            <a:r>
              <a:rPr lang="fr-FR" sz="2400" dirty="0" smtClean="0">
                <a:solidFill>
                  <a:srgbClr val="FF0000"/>
                </a:solidFill>
              </a:rPr>
              <a:t>X n’est pas la </a:t>
            </a:r>
            <a:r>
              <a:rPr lang="fr-FR" sz="2400" i="1" dirty="0" smtClean="0">
                <a:solidFill>
                  <a:srgbClr val="FF0000"/>
                </a:solidFill>
              </a:rPr>
              <a:t>même personne</a:t>
            </a:r>
            <a:r>
              <a:rPr lang="fr-FR" sz="2400" dirty="0" smtClean="0">
                <a:solidFill>
                  <a:srgbClr val="FF0000"/>
                </a:solidFill>
              </a:rPr>
              <a:t> que Y</a:t>
            </a:r>
            <a:endParaRPr lang="fr-FR" sz="2400" dirty="0">
              <a:solidFill>
                <a:srgbClr val="FF0000"/>
              </a:solidFill>
            </a:endParaRPr>
          </a:p>
        </p:txBody>
      </p:sp>
      <p:sp>
        <p:nvSpPr>
          <p:cNvPr id="3" name="Rectangle 2"/>
          <p:cNvSpPr/>
          <p:nvPr/>
        </p:nvSpPr>
        <p:spPr>
          <a:xfrm>
            <a:off x="2796460" y="1997604"/>
            <a:ext cx="914400" cy="676242"/>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p:cNvSpPr txBox="1"/>
          <p:nvPr/>
        </p:nvSpPr>
        <p:spPr>
          <a:xfrm>
            <a:off x="2779751" y="2022097"/>
            <a:ext cx="914400" cy="646331"/>
          </a:xfrm>
          <a:prstGeom prst="rect">
            <a:avLst/>
          </a:prstGeom>
          <a:noFill/>
        </p:spPr>
        <p:txBody>
          <a:bodyPr wrap="square" rtlCol="0">
            <a:spAutoFit/>
          </a:bodyPr>
          <a:lstStyle/>
          <a:p>
            <a:r>
              <a:rPr lang="fr-FR" dirty="0" smtClean="0"/>
              <a:t>Esprit de X</a:t>
            </a:r>
            <a:endParaRPr lang="fr-FR" dirty="0"/>
          </a:p>
        </p:txBody>
      </p:sp>
      <p:cxnSp>
        <p:nvCxnSpPr>
          <p:cNvPr id="9" name="Connecteur droit 8"/>
          <p:cNvCxnSpPr>
            <a:endCxn id="4" idx="7"/>
          </p:cNvCxnSpPr>
          <p:nvPr/>
        </p:nvCxnSpPr>
        <p:spPr>
          <a:xfrm flipH="1">
            <a:off x="1675722" y="2624759"/>
            <a:ext cx="1120738" cy="206905"/>
          </a:xfrm>
          <a:prstGeom prst="line">
            <a:avLst/>
          </a:prstGeom>
        </p:spPr>
        <p:style>
          <a:lnRef idx="2">
            <a:schemeClr val="accent1"/>
          </a:lnRef>
          <a:fillRef idx="0">
            <a:schemeClr val="accent1"/>
          </a:fillRef>
          <a:effectRef idx="1">
            <a:schemeClr val="accent1"/>
          </a:effectRef>
          <a:fontRef idx="minor">
            <a:schemeClr val="tx1"/>
          </a:fontRef>
        </p:style>
      </p:cxnSp>
      <p:sp>
        <p:nvSpPr>
          <p:cNvPr id="28" name="Rectangle 27"/>
          <p:cNvSpPr/>
          <p:nvPr/>
        </p:nvSpPr>
        <p:spPr>
          <a:xfrm>
            <a:off x="4331669" y="1997604"/>
            <a:ext cx="914400" cy="726377"/>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3" name="ZoneTexte 32"/>
          <p:cNvSpPr txBox="1"/>
          <p:nvPr/>
        </p:nvSpPr>
        <p:spPr>
          <a:xfrm>
            <a:off x="4331669" y="2047740"/>
            <a:ext cx="914400" cy="646331"/>
          </a:xfrm>
          <a:prstGeom prst="rect">
            <a:avLst/>
          </a:prstGeom>
          <a:noFill/>
        </p:spPr>
        <p:txBody>
          <a:bodyPr wrap="square" rtlCol="0">
            <a:spAutoFit/>
          </a:bodyPr>
          <a:lstStyle/>
          <a:p>
            <a:r>
              <a:rPr lang="fr-FR" dirty="0" smtClean="0"/>
              <a:t>Esprit de Y</a:t>
            </a:r>
            <a:endParaRPr lang="fr-FR" dirty="0"/>
          </a:p>
        </p:txBody>
      </p:sp>
      <p:sp>
        <p:nvSpPr>
          <p:cNvPr id="8" name="ZoneTexte 7"/>
          <p:cNvSpPr txBox="1"/>
          <p:nvPr/>
        </p:nvSpPr>
        <p:spPr>
          <a:xfrm>
            <a:off x="3881988" y="2047740"/>
            <a:ext cx="449681" cy="369332"/>
          </a:xfrm>
          <a:prstGeom prst="rect">
            <a:avLst/>
          </a:prstGeom>
          <a:noFill/>
        </p:spPr>
        <p:txBody>
          <a:bodyPr wrap="square" rtlCol="0">
            <a:spAutoFit/>
          </a:bodyPr>
          <a:lstStyle/>
          <a:p>
            <a:r>
              <a:rPr lang="fr-FR" dirty="0" smtClean="0"/>
              <a:t>=</a:t>
            </a:r>
            <a:endParaRPr lang="fr-FR" dirty="0"/>
          </a:p>
        </p:txBody>
      </p:sp>
      <p:cxnSp>
        <p:nvCxnSpPr>
          <p:cNvPr id="35" name="Connecteur droit 34"/>
          <p:cNvCxnSpPr/>
          <p:nvPr/>
        </p:nvCxnSpPr>
        <p:spPr>
          <a:xfrm flipH="1" flipV="1">
            <a:off x="5246069" y="2570411"/>
            <a:ext cx="1109052" cy="26629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6902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2369493"/>
            <a:ext cx="7345362" cy="1762967"/>
          </a:xfrm>
        </p:spPr>
        <p:txBody>
          <a:bodyPr/>
          <a:lstStyle/>
          <a:p>
            <a:r>
              <a:rPr lang="fr-FR" sz="4400" dirty="0" smtClean="0"/>
              <a:t>1. </a:t>
            </a:r>
            <a:r>
              <a:rPr lang="fr-FR" sz="4400" dirty="0"/>
              <a:t>L</a:t>
            </a:r>
            <a:r>
              <a:rPr lang="fr-FR" sz="4400" dirty="0" smtClean="0"/>
              <a:t>’identité diachronique ou persistance des substances</a:t>
            </a:r>
            <a:endParaRPr lang="fr-FR" sz="4400"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41086501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nSpc>
                <a:spcPct val="110000"/>
              </a:lnSpc>
              <a:spcBef>
                <a:spcPts val="1400"/>
              </a:spcBef>
            </a:pPr>
            <a:r>
              <a:rPr lang="fr-FR" dirty="0">
                <a:solidFill>
                  <a:srgbClr val="000000"/>
                </a:solidFill>
              </a:rPr>
              <a:t>Dr </a:t>
            </a:r>
            <a:r>
              <a:rPr lang="fr-FR" dirty="0" err="1">
                <a:solidFill>
                  <a:srgbClr val="000000"/>
                </a:solidFill>
              </a:rPr>
              <a:t>Jekyll</a:t>
            </a:r>
            <a:r>
              <a:rPr lang="fr-FR" dirty="0">
                <a:solidFill>
                  <a:srgbClr val="000000"/>
                </a:solidFill>
              </a:rPr>
              <a:t> et Mr Hyde</a:t>
            </a:r>
          </a:p>
        </p:txBody>
      </p:sp>
      <p:sp>
        <p:nvSpPr>
          <p:cNvPr id="3" name="Espace réservé du contenu 2"/>
          <p:cNvSpPr>
            <a:spLocks noGrp="1"/>
          </p:cNvSpPr>
          <p:nvPr>
            <p:ph idx="1"/>
          </p:nvPr>
        </p:nvSpPr>
        <p:spPr>
          <a:xfrm>
            <a:off x="900112" y="1854980"/>
            <a:ext cx="7654896" cy="4394455"/>
          </a:xfrm>
        </p:spPr>
        <p:txBody>
          <a:bodyPr anchor="ctr">
            <a:normAutofit fontScale="92500"/>
          </a:bodyPr>
          <a:lstStyle/>
          <a:p>
            <a:pPr marL="0" indent="0">
              <a:lnSpc>
                <a:spcPct val="110000"/>
              </a:lnSpc>
              <a:spcBef>
                <a:spcPts val="1400"/>
              </a:spcBef>
              <a:buNone/>
            </a:pPr>
            <a:r>
              <a:rPr lang="fr-FR" dirty="0" smtClean="0">
                <a:solidFill>
                  <a:srgbClr val="000000"/>
                </a:solidFill>
              </a:rPr>
              <a:t>«</a:t>
            </a:r>
            <a:r>
              <a:rPr lang="fr-FR" dirty="0">
                <a:solidFill>
                  <a:srgbClr val="000000"/>
                </a:solidFill>
              </a:rPr>
              <a:t> Si nous pouvions supposer deux consciences distinctes et incommunicables, qui agiraient dans le même corps, l’une constamment pendant le jour et l’autre durant la nuit, et d’un autre côté la même </a:t>
            </a:r>
            <a:r>
              <a:rPr lang="fr-FR" i="1" dirty="0">
                <a:solidFill>
                  <a:srgbClr val="000000"/>
                </a:solidFill>
              </a:rPr>
              <a:t>conscience</a:t>
            </a:r>
            <a:r>
              <a:rPr lang="fr-FR" dirty="0">
                <a:solidFill>
                  <a:srgbClr val="000000"/>
                </a:solidFill>
              </a:rPr>
              <a:t> agissant par intervalle dans deux corps différents ; je demande si dans le premier cas l’Homme de jour et l’Homme de nuit, si j’ose m’exprimer de la sorte, ne seraient pas deux personnes aussi distinctes que </a:t>
            </a:r>
            <a:r>
              <a:rPr lang="fr-FR" i="1" dirty="0">
                <a:solidFill>
                  <a:srgbClr val="000000"/>
                </a:solidFill>
              </a:rPr>
              <a:t>Socrate </a:t>
            </a:r>
            <a:r>
              <a:rPr lang="fr-FR" dirty="0">
                <a:solidFill>
                  <a:srgbClr val="000000"/>
                </a:solidFill>
              </a:rPr>
              <a:t>et </a:t>
            </a:r>
            <a:r>
              <a:rPr lang="fr-FR" i="1" dirty="0">
                <a:solidFill>
                  <a:srgbClr val="000000"/>
                </a:solidFill>
              </a:rPr>
              <a:t>Platon </a:t>
            </a:r>
            <a:r>
              <a:rPr lang="fr-FR" dirty="0">
                <a:solidFill>
                  <a:srgbClr val="000000"/>
                </a:solidFill>
              </a:rPr>
              <a:t>; et si dans le second cas ce ne serait pas une seule personne dans deux corps distincts, tout de même qu’un Homme est le même Homme dans deux différents habits » (§23) </a:t>
            </a:r>
            <a:endParaRPr lang="fr-FR" dirty="0" smtClean="0">
              <a:solidFill>
                <a:srgbClr val="000000"/>
              </a:solidFill>
            </a:endParaRPr>
          </a:p>
        </p:txBody>
      </p:sp>
    </p:spTree>
    <p:extLst>
      <p:ext uri="{BB962C8B-B14F-4D97-AF65-F5344CB8AC3E}">
        <p14:creationId xmlns:p14="http://schemas.microsoft.com/office/powerpoint/2010/main" val="2742811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0000"/>
                </a:solidFill>
              </a:rPr>
              <a:t>‘Je’ est ambigu pour l’homme et pour la personne</a:t>
            </a:r>
            <a:endParaRPr lang="fr-FR" dirty="0">
              <a:solidFill>
                <a:srgbClr val="000000"/>
              </a:solidFill>
            </a:endParaRPr>
          </a:p>
        </p:txBody>
      </p:sp>
      <p:sp>
        <p:nvSpPr>
          <p:cNvPr id="3" name="Espace réservé du contenu 2"/>
          <p:cNvSpPr>
            <a:spLocks noGrp="1"/>
          </p:cNvSpPr>
          <p:nvPr>
            <p:ph idx="1"/>
          </p:nvPr>
        </p:nvSpPr>
        <p:spPr>
          <a:xfrm>
            <a:off x="755911" y="1864752"/>
            <a:ext cx="7659895" cy="4455242"/>
          </a:xfrm>
        </p:spPr>
        <p:txBody>
          <a:bodyPr>
            <a:normAutofit fontScale="92500" lnSpcReduction="10000"/>
          </a:bodyPr>
          <a:lstStyle/>
          <a:p>
            <a:pPr marL="0" indent="0">
              <a:lnSpc>
                <a:spcPct val="110000"/>
              </a:lnSpc>
              <a:spcBef>
                <a:spcPts val="1400"/>
              </a:spcBef>
              <a:buNone/>
            </a:pPr>
            <a:r>
              <a:rPr lang="fr-FR" dirty="0">
                <a:solidFill>
                  <a:srgbClr val="000000"/>
                </a:solidFill>
              </a:rPr>
              <a:t>« </a:t>
            </a:r>
            <a:r>
              <a:rPr lang="fr-FR" dirty="0" smtClean="0">
                <a:solidFill>
                  <a:srgbClr val="000000"/>
                </a:solidFill>
              </a:rPr>
              <a:t>Supposé </a:t>
            </a:r>
            <a:r>
              <a:rPr lang="fr-FR" dirty="0">
                <a:solidFill>
                  <a:srgbClr val="000000"/>
                </a:solidFill>
              </a:rPr>
              <a:t>que je perde entièrement le souvenir de quelques parties de ma vie, sans qu’il soit possible de le rappeler, de sorte que je n’en aurai peut-être jamais aucune connaissance ; ne suis-je pourtant pas la même personne qui a fait ces actions, qui a eu ces pensées, desquelles j’ai eu une fois en moi-même un sentiment positif, quoique je les ai oubliées présentement ? Je réponds à cela que nous devons prendre garde à quoi ce mot JE est appliqué dans cette occasion. Il est visible que dans ce cas, il ne désigne autre chose que l’Homme. Et comme on présume que le même Homme est la même personne, on suppose aisément qu’ici le mot JE signifie aussi la même personne. » (§20</a:t>
            </a:r>
            <a:r>
              <a:rPr lang="fr-FR" dirty="0" smtClean="0">
                <a:solidFill>
                  <a:srgbClr val="000000"/>
                </a:solidFill>
              </a:rPr>
              <a:t>)</a:t>
            </a:r>
            <a:endParaRPr lang="fr-FR" dirty="0">
              <a:solidFill>
                <a:srgbClr val="000000"/>
              </a:solidFill>
            </a:endParaRPr>
          </a:p>
        </p:txBody>
      </p:sp>
    </p:spTree>
    <p:extLst>
      <p:ext uri="{BB962C8B-B14F-4D97-AF65-F5344CB8AC3E}">
        <p14:creationId xmlns:p14="http://schemas.microsoft.com/office/powerpoint/2010/main" val="740151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563115"/>
            <a:ext cx="7345362" cy="2873132"/>
          </a:xfrm>
        </p:spPr>
        <p:txBody>
          <a:bodyPr/>
          <a:lstStyle/>
          <a:p>
            <a:r>
              <a:rPr lang="fr-FR" dirty="0" smtClean="0">
                <a:solidFill>
                  <a:srgbClr val="000000"/>
                </a:solidFill>
              </a:rPr>
              <a:t>4. Identité Personnelle, souci de soi et responsabilité</a:t>
            </a:r>
            <a:endParaRPr lang="fr-FR" dirty="0">
              <a:solidFill>
                <a:srgbClr val="000000"/>
              </a:solidFill>
            </a:endParaRPr>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823139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4570" y="244158"/>
            <a:ext cx="7881629" cy="1339850"/>
          </a:xfrm>
        </p:spPr>
        <p:txBody>
          <a:bodyPr>
            <a:normAutofit fontScale="90000"/>
          </a:bodyPr>
          <a:lstStyle/>
          <a:p>
            <a:r>
              <a:rPr lang="fr-FR" dirty="0" smtClean="0">
                <a:solidFill>
                  <a:srgbClr val="000000"/>
                </a:solidFill>
              </a:rPr>
              <a:t>Responsabilité et souci de soi</a:t>
            </a:r>
            <a:endParaRPr lang="fr-FR" dirty="0">
              <a:solidFill>
                <a:srgbClr val="000000"/>
              </a:solidFill>
            </a:endParaRPr>
          </a:p>
        </p:txBody>
      </p:sp>
      <p:sp>
        <p:nvSpPr>
          <p:cNvPr id="3" name="Espace réservé du contenu 2"/>
          <p:cNvSpPr>
            <a:spLocks noGrp="1"/>
          </p:cNvSpPr>
          <p:nvPr>
            <p:ph idx="1"/>
          </p:nvPr>
        </p:nvSpPr>
        <p:spPr>
          <a:xfrm>
            <a:off x="900112" y="2005867"/>
            <a:ext cx="7345363" cy="4059654"/>
          </a:xfrm>
        </p:spPr>
        <p:txBody>
          <a:bodyPr anchor="ctr">
            <a:normAutofit fontScale="92500" lnSpcReduction="10000"/>
          </a:bodyPr>
          <a:lstStyle/>
          <a:p>
            <a:pPr marL="0" indent="0">
              <a:lnSpc>
                <a:spcPct val="110000"/>
              </a:lnSpc>
              <a:spcBef>
                <a:spcPts val="1400"/>
              </a:spcBef>
              <a:buNone/>
            </a:pPr>
            <a:r>
              <a:rPr lang="fr-FR" dirty="0" smtClean="0">
                <a:solidFill>
                  <a:srgbClr val="000000"/>
                </a:solidFill>
              </a:rPr>
              <a:t>C’est dans cette identité personnelle que se fondent tout le droit et toute la justice de la récompense et du châtiment, c’est-à-dire du bonheur et du malheur dont chacun se soucie pour lui-même, indépendamment de ce qui peut advenir à toute substance qui ne serait pas unie à cette conscience ou affectée en même temps qu’elle (§18)  - cf. le petit doigt et la conscience</a:t>
            </a:r>
          </a:p>
          <a:p>
            <a:pPr marL="0" indent="0">
              <a:lnSpc>
                <a:spcPct val="110000"/>
              </a:lnSpc>
              <a:spcBef>
                <a:spcPts val="1400"/>
              </a:spcBef>
              <a:buNone/>
            </a:pPr>
            <a:r>
              <a:rPr lang="fr-FR" dirty="0" smtClean="0">
                <a:solidFill>
                  <a:srgbClr val="000000"/>
                </a:solidFill>
              </a:rPr>
              <a:t>Car </a:t>
            </a:r>
            <a:r>
              <a:rPr lang="fr-FR" dirty="0">
                <a:solidFill>
                  <a:srgbClr val="000000"/>
                </a:solidFill>
              </a:rPr>
              <a:t>je suis aussi justement soucieux et comptable d’un acte accompli il y a mille ans, que cette conscience de soi m’attribuerait maintenant en propre, que je le suis de ce que j’ai fait il y a un </a:t>
            </a:r>
            <a:r>
              <a:rPr lang="fr-FR" dirty="0" smtClean="0">
                <a:solidFill>
                  <a:srgbClr val="000000"/>
                </a:solidFill>
              </a:rPr>
              <a:t>instant </a:t>
            </a:r>
            <a:r>
              <a:rPr lang="fr-FR" dirty="0">
                <a:solidFill>
                  <a:srgbClr val="000000"/>
                </a:solidFill>
              </a:rPr>
              <a:t>(§16) </a:t>
            </a:r>
          </a:p>
        </p:txBody>
      </p:sp>
    </p:spTree>
    <p:extLst>
      <p:ext uri="{BB962C8B-B14F-4D97-AF65-F5344CB8AC3E}">
        <p14:creationId xmlns:p14="http://schemas.microsoft.com/office/powerpoint/2010/main" val="23807169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4815" y="244158"/>
            <a:ext cx="7660660" cy="1339850"/>
          </a:xfrm>
        </p:spPr>
        <p:txBody>
          <a:bodyPr>
            <a:normAutofit fontScale="90000"/>
          </a:bodyPr>
          <a:lstStyle/>
          <a:p>
            <a:r>
              <a:rPr lang="fr-FR" dirty="0" smtClean="0"/>
              <a:t>Pas de responsabilité sans IP</a:t>
            </a:r>
            <a:endParaRPr lang="fr-FR" dirty="0"/>
          </a:p>
        </p:txBody>
      </p:sp>
      <p:sp>
        <p:nvSpPr>
          <p:cNvPr id="3" name="Espace réservé du contenu 2"/>
          <p:cNvSpPr>
            <a:spLocks noGrp="1"/>
          </p:cNvSpPr>
          <p:nvPr>
            <p:ph idx="1"/>
          </p:nvPr>
        </p:nvSpPr>
        <p:spPr/>
        <p:txBody>
          <a:bodyPr anchor="ctr"/>
          <a:lstStyle/>
          <a:p>
            <a:pPr marL="0" indent="0">
              <a:spcBef>
                <a:spcPts val="1400"/>
              </a:spcBef>
              <a:buNone/>
            </a:pPr>
            <a:r>
              <a:rPr lang="fr-FR" dirty="0" smtClean="0">
                <a:solidFill>
                  <a:srgbClr val="000000"/>
                </a:solidFill>
              </a:rPr>
              <a:t>Si le même Socrate éveillé et endormi ne partagent pas la même conscience, Socrate éveillé et Socrate dormant n’est pas la même personne. Et punir Socrate l’éveillé pour ce que Socrate le dormant a pu penser, et dont Socrate l’éveillé n’a jamais eu conscience, ne serait pas plus juste que de punir un jumeau pour les actes de son frère jumeau et dont il n’a rien su, sous prétexte que leur forme extérieure est si semblable qu’ils sont indiscernables (§19)</a:t>
            </a:r>
            <a:endParaRPr lang="fr-FR" dirty="0">
              <a:solidFill>
                <a:srgbClr val="000000"/>
              </a:solidFill>
            </a:endParaRPr>
          </a:p>
        </p:txBody>
      </p:sp>
    </p:spTree>
    <p:extLst>
      <p:ext uri="{BB962C8B-B14F-4D97-AF65-F5344CB8AC3E}">
        <p14:creationId xmlns:p14="http://schemas.microsoft.com/office/powerpoint/2010/main" val="37924251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0000"/>
                </a:solidFill>
              </a:rPr>
              <a:t>Justice humaine et justice divine</a:t>
            </a:r>
            <a:endParaRPr lang="fr-FR" dirty="0">
              <a:solidFill>
                <a:srgbClr val="000000"/>
              </a:solidFill>
            </a:endParaRPr>
          </a:p>
        </p:txBody>
      </p:sp>
      <p:sp>
        <p:nvSpPr>
          <p:cNvPr id="3" name="Espace réservé du contenu 2"/>
          <p:cNvSpPr>
            <a:spLocks noGrp="1"/>
          </p:cNvSpPr>
          <p:nvPr>
            <p:ph idx="1"/>
          </p:nvPr>
        </p:nvSpPr>
        <p:spPr>
          <a:xfrm>
            <a:off x="900112" y="1894990"/>
            <a:ext cx="7345363" cy="4170531"/>
          </a:xfrm>
        </p:spPr>
        <p:txBody>
          <a:bodyPr anchor="ctr">
            <a:normAutofit fontScale="92500" lnSpcReduction="10000"/>
          </a:bodyPr>
          <a:lstStyle/>
          <a:p>
            <a:pPr marL="0" indent="0">
              <a:lnSpc>
                <a:spcPct val="110000"/>
              </a:lnSpc>
              <a:buNone/>
            </a:pPr>
            <a:r>
              <a:rPr lang="fr-FR" dirty="0">
                <a:solidFill>
                  <a:srgbClr val="000000"/>
                </a:solidFill>
              </a:rPr>
              <a:t>« Bien que le châtiment soit attaché à la personnalité, et la personnalité à la conscience, et que peut-être l’ivrogne n’ait pas conscience de ce qu’il a fait, les tribunaux humains cependant le punissent à bon droit, parce que contre lui il </a:t>
            </a:r>
            <a:r>
              <a:rPr lang="fr-FR" dirty="0" smtClean="0">
                <a:solidFill>
                  <a:srgbClr val="000000"/>
                </a:solidFill>
              </a:rPr>
              <a:t>y </a:t>
            </a:r>
            <a:r>
              <a:rPr lang="fr-FR" dirty="0">
                <a:solidFill>
                  <a:srgbClr val="000000"/>
                </a:solidFill>
              </a:rPr>
              <a:t>a la preuve du fait, tandis qu’en sa faveur il ne peut y avoir que la preuve du manque de conscience. Mais au jour du Jugement Dernier, quand les secrets de tous les cœurs serons mis à nu, on peut raisonnablement penser que personne ne sera tenu de répondre pour ce dont il n’a pas eu connaissance ; mais il recevra le verdict qui convient, sa seule Conscience l’accusant ou l’excusant ». (§22) </a:t>
            </a:r>
          </a:p>
        </p:txBody>
      </p:sp>
    </p:spTree>
    <p:extLst>
      <p:ext uri="{BB962C8B-B14F-4D97-AF65-F5344CB8AC3E}">
        <p14:creationId xmlns:p14="http://schemas.microsoft.com/office/powerpoint/2010/main" val="34162488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0000"/>
                </a:solidFill>
              </a:rPr>
              <a:t>IP et rétribution</a:t>
            </a:r>
            <a:endParaRPr lang="fr-FR" dirty="0">
              <a:solidFill>
                <a:srgbClr val="000000"/>
              </a:solidFill>
            </a:endParaRPr>
          </a:p>
        </p:txBody>
      </p:sp>
      <p:sp>
        <p:nvSpPr>
          <p:cNvPr id="3" name="Espace réservé du contenu 2"/>
          <p:cNvSpPr>
            <a:spLocks noGrp="1"/>
          </p:cNvSpPr>
          <p:nvPr>
            <p:ph idx="1"/>
          </p:nvPr>
        </p:nvSpPr>
        <p:spPr>
          <a:xfrm>
            <a:off x="900112" y="1838270"/>
            <a:ext cx="7638187" cy="4495405"/>
          </a:xfrm>
        </p:spPr>
        <p:txBody>
          <a:bodyPr>
            <a:normAutofit fontScale="85000" lnSpcReduction="20000"/>
          </a:bodyPr>
          <a:lstStyle/>
          <a:p>
            <a:pPr marL="0" indent="0">
              <a:lnSpc>
                <a:spcPct val="110000"/>
              </a:lnSpc>
              <a:spcBef>
                <a:spcPts val="1400"/>
              </a:spcBef>
              <a:buNone/>
            </a:pPr>
            <a:r>
              <a:rPr lang="fr-FR" dirty="0">
                <a:solidFill>
                  <a:srgbClr val="000000"/>
                </a:solidFill>
              </a:rPr>
              <a:t>« Le mot ‘personne’ tel que je l’emploie, est le nom de ce soi. Partout où un homme découvre ce qu’il appelle lui-même, un autre homme, ce me semble, pourra dire s’il s’agit de la même personne. C’est un terme du langage judiciaire qui assigne à la propriété des actes et  de leur valeur, et comme tel n’appartient qu’à des agents doués d’intelligence, susceptibles de reconnaître une loi et d’éprouver bonheur et malheur. </a:t>
            </a:r>
            <a:endParaRPr lang="fr-FR" dirty="0" smtClean="0">
              <a:solidFill>
                <a:srgbClr val="000000"/>
              </a:solidFill>
            </a:endParaRPr>
          </a:p>
          <a:p>
            <a:pPr marL="0" indent="0">
              <a:lnSpc>
                <a:spcPct val="110000"/>
              </a:lnSpc>
              <a:spcBef>
                <a:spcPts val="1400"/>
              </a:spcBef>
              <a:buNone/>
            </a:pPr>
            <a:r>
              <a:rPr lang="fr-FR" dirty="0">
                <a:solidFill>
                  <a:srgbClr val="000000"/>
                </a:solidFill>
              </a:rPr>
              <a:t>Il est donc logique que l’Apôtre nous dise qu’au jour du Jugement, quand chacun </a:t>
            </a:r>
            <a:r>
              <a:rPr lang="fr-FR" i="1" dirty="0">
                <a:solidFill>
                  <a:srgbClr val="000000"/>
                </a:solidFill>
              </a:rPr>
              <a:t>sera récompensé conformément à ses actes, les secrets de tous les cœurs seront mis à nu. </a:t>
            </a:r>
            <a:r>
              <a:rPr lang="fr-FR" dirty="0">
                <a:solidFill>
                  <a:srgbClr val="000000"/>
                </a:solidFill>
              </a:rPr>
              <a:t>Le verdict sera justifié par la conscience que toutes les personnes auront alors qu’elles-mêmes sont les mêmes qui précisément ont commis ces actes et méritent d’être ainsi punies pour eux, quel que soit le corps dans lequel elles se montrent ou les substances auxquelles cette conscience est attachée » (§26)</a:t>
            </a:r>
          </a:p>
          <a:p>
            <a:pPr marL="0" indent="0">
              <a:lnSpc>
                <a:spcPct val="110000"/>
              </a:lnSpc>
              <a:spcBef>
                <a:spcPts val="1400"/>
              </a:spcBef>
              <a:buNone/>
            </a:pPr>
            <a:endParaRPr lang="fr-FR" dirty="0">
              <a:solidFill>
                <a:srgbClr val="000000"/>
              </a:solidFill>
            </a:endParaRPr>
          </a:p>
        </p:txBody>
      </p:sp>
    </p:spTree>
    <p:extLst>
      <p:ext uri="{BB962C8B-B14F-4D97-AF65-F5344CB8AC3E}">
        <p14:creationId xmlns:p14="http://schemas.microsoft.com/office/powerpoint/2010/main" val="156150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L’identité</a:t>
            </a:r>
            <a:endParaRPr lang="fr-FR" dirty="0"/>
          </a:p>
        </p:txBody>
      </p:sp>
      <p:sp>
        <p:nvSpPr>
          <p:cNvPr id="3" name="Espace réservé du contenu 2"/>
          <p:cNvSpPr>
            <a:spLocks noGrp="1"/>
          </p:cNvSpPr>
          <p:nvPr>
            <p:ph idx="1"/>
          </p:nvPr>
        </p:nvSpPr>
        <p:spPr>
          <a:xfrm>
            <a:off x="725674" y="1864750"/>
            <a:ext cx="7811078" cy="4314127"/>
          </a:xfrm>
        </p:spPr>
        <p:txBody>
          <a:bodyPr anchor="ctr">
            <a:normAutofit fontScale="85000" lnSpcReduction="20000"/>
          </a:bodyPr>
          <a:lstStyle/>
          <a:p>
            <a:pPr>
              <a:lnSpc>
                <a:spcPct val="120000"/>
              </a:lnSpc>
              <a:spcBef>
                <a:spcPts val="800"/>
              </a:spcBef>
            </a:pPr>
            <a:r>
              <a:rPr lang="fr-FR" dirty="0" smtClean="0"/>
              <a:t>Indéfinissable: la définition pose l’identité du définissant et du défini</a:t>
            </a:r>
          </a:p>
          <a:p>
            <a:pPr>
              <a:lnSpc>
                <a:spcPct val="120000"/>
              </a:lnSpc>
              <a:spcBef>
                <a:spcPts val="800"/>
              </a:spcBef>
            </a:pPr>
            <a:r>
              <a:rPr lang="fr-FR" dirty="0" smtClean="0"/>
              <a:t>Vide: a = a, ou absurde: a = b (une goutte d’eau ou deux gouttes d’eaux)</a:t>
            </a:r>
          </a:p>
          <a:p>
            <a:pPr>
              <a:lnSpc>
                <a:spcPct val="120000"/>
              </a:lnSpc>
              <a:spcBef>
                <a:spcPts val="800"/>
              </a:spcBef>
            </a:pPr>
            <a:r>
              <a:rPr lang="fr-FR" dirty="0" smtClean="0"/>
              <a:t>Relation entre expressions: La chose nommée ‘a’ est </a:t>
            </a:r>
            <a:r>
              <a:rPr lang="fr-FR" i="1" dirty="0" smtClean="0"/>
              <a:t>la même chose </a:t>
            </a:r>
            <a:r>
              <a:rPr lang="fr-FR" dirty="0" smtClean="0"/>
              <a:t>que la chose nommée ‘b’</a:t>
            </a:r>
          </a:p>
          <a:p>
            <a:pPr>
              <a:lnSpc>
                <a:spcPct val="120000"/>
              </a:lnSpc>
              <a:spcBef>
                <a:spcPts val="800"/>
              </a:spcBef>
            </a:pPr>
            <a:r>
              <a:rPr lang="fr-FR" dirty="0" smtClean="0"/>
              <a:t>Relation entre </a:t>
            </a:r>
            <a:r>
              <a:rPr lang="fr-FR" i="1" dirty="0" smtClean="0"/>
              <a:t>sens </a:t>
            </a:r>
            <a:r>
              <a:rPr lang="fr-FR" dirty="0" smtClean="0"/>
              <a:t> ou modes de présentation: la chose qui se présente à nous comme </a:t>
            </a:r>
            <a:r>
              <a:rPr lang="fr-FR" i="1" dirty="0" smtClean="0"/>
              <a:t>a</a:t>
            </a:r>
            <a:r>
              <a:rPr lang="fr-FR" dirty="0" smtClean="0"/>
              <a:t> est la chose qui se présente à nous comme </a:t>
            </a:r>
            <a:r>
              <a:rPr lang="fr-FR" i="1" dirty="0" smtClean="0"/>
              <a:t>b </a:t>
            </a:r>
            <a:r>
              <a:rPr lang="fr-FR" dirty="0" smtClean="0"/>
              <a:t>(étoile du soir – étoile du matin):</a:t>
            </a:r>
          </a:p>
          <a:p>
            <a:pPr>
              <a:lnSpc>
                <a:spcPct val="120000"/>
              </a:lnSpc>
              <a:spcBef>
                <a:spcPts val="200"/>
              </a:spcBef>
              <a:buFontTx/>
              <a:buChar char="-"/>
            </a:pPr>
            <a:r>
              <a:rPr lang="fr-FR" dirty="0" smtClean="0"/>
              <a:t>Deux faces de la même (l’unique) montagne</a:t>
            </a:r>
          </a:p>
          <a:p>
            <a:pPr>
              <a:lnSpc>
                <a:spcPct val="120000"/>
              </a:lnSpc>
              <a:spcBef>
                <a:spcPts val="200"/>
              </a:spcBef>
              <a:buFontTx/>
              <a:buChar char="-"/>
            </a:pPr>
            <a:r>
              <a:rPr lang="fr-FR" dirty="0" smtClean="0"/>
              <a:t>Deux parties (poupe et proue) du même (unique) bateau</a:t>
            </a:r>
          </a:p>
          <a:p>
            <a:pPr>
              <a:lnSpc>
                <a:spcPct val="120000"/>
              </a:lnSpc>
              <a:spcBef>
                <a:spcPts val="200"/>
              </a:spcBef>
              <a:buFontTx/>
              <a:buChar char="-"/>
            </a:pPr>
            <a:r>
              <a:rPr lang="fr-FR" dirty="0" smtClean="0"/>
              <a:t>Deux phases (jeune, vieux) du même (unique) individu</a:t>
            </a:r>
          </a:p>
        </p:txBody>
      </p:sp>
    </p:spTree>
    <p:extLst>
      <p:ext uri="{BB962C8B-B14F-4D97-AF65-F5344CB8AC3E}">
        <p14:creationId xmlns:p14="http://schemas.microsoft.com/office/powerpoint/2010/main" val="3301825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Principes concernant l’identité</a:t>
            </a:r>
            <a:endParaRPr lang="fr-FR" dirty="0"/>
          </a:p>
        </p:txBody>
      </p:sp>
      <p:sp>
        <p:nvSpPr>
          <p:cNvPr id="3" name="Espace réservé du contenu 2"/>
          <p:cNvSpPr>
            <a:spLocks noGrp="1"/>
          </p:cNvSpPr>
          <p:nvPr>
            <p:ph idx="1"/>
          </p:nvPr>
        </p:nvSpPr>
        <p:spPr>
          <a:xfrm>
            <a:off x="568106" y="1921828"/>
            <a:ext cx="7986902" cy="4143693"/>
          </a:xfrm>
        </p:spPr>
        <p:txBody>
          <a:bodyPr anchor="ctr">
            <a:noAutofit/>
          </a:bodyPr>
          <a:lstStyle/>
          <a:p>
            <a:r>
              <a:rPr lang="fr-FR" sz="2200" dirty="0"/>
              <a:t>R</a:t>
            </a:r>
            <a:r>
              <a:rPr lang="fr-FR" sz="2200" i="1" dirty="0" smtClean="0"/>
              <a:t>elation </a:t>
            </a:r>
            <a:r>
              <a:rPr lang="fr-FR" sz="2200" i="1" dirty="0"/>
              <a:t>d’équivalence</a:t>
            </a:r>
            <a:r>
              <a:rPr lang="fr-FR" sz="2200" dirty="0"/>
              <a:t>, </a:t>
            </a:r>
            <a:endParaRPr lang="fr-FR" sz="2200" dirty="0" smtClean="0"/>
          </a:p>
          <a:p>
            <a:pPr marL="0" indent="0">
              <a:spcBef>
                <a:spcPts val="200"/>
              </a:spcBef>
              <a:buNone/>
            </a:pPr>
            <a:r>
              <a:rPr lang="fr-FR" sz="2200" dirty="0" smtClean="0"/>
              <a:t>a</a:t>
            </a:r>
            <a:r>
              <a:rPr lang="fr-FR" sz="2200" dirty="0"/>
              <a:t>) réflexive : (x)(x=x), </a:t>
            </a:r>
            <a:endParaRPr lang="fr-FR" sz="2200" dirty="0" smtClean="0"/>
          </a:p>
          <a:p>
            <a:pPr marL="0" indent="0">
              <a:spcBef>
                <a:spcPts val="200"/>
              </a:spcBef>
              <a:buNone/>
            </a:pPr>
            <a:r>
              <a:rPr lang="fr-FR" sz="2200" dirty="0" smtClean="0"/>
              <a:t>b</a:t>
            </a:r>
            <a:r>
              <a:rPr lang="fr-FR" sz="2200" dirty="0"/>
              <a:t>) symétrique : (x)(y)[(x=y)</a:t>
            </a:r>
            <a:r>
              <a:rPr lang="fr-FR" sz="2200" dirty="0">
                <a:sym typeface="Symbol"/>
              </a:rPr>
              <a:t></a:t>
            </a:r>
            <a:r>
              <a:rPr lang="fr-FR" sz="2200" dirty="0"/>
              <a:t>(y=x)], </a:t>
            </a:r>
            <a:endParaRPr lang="fr-FR" sz="2200" dirty="0" smtClean="0"/>
          </a:p>
          <a:p>
            <a:pPr marL="0" indent="0">
              <a:spcBef>
                <a:spcPts val="200"/>
              </a:spcBef>
              <a:buNone/>
            </a:pPr>
            <a:r>
              <a:rPr lang="fr-FR" sz="2200" dirty="0" smtClean="0"/>
              <a:t>c</a:t>
            </a:r>
            <a:r>
              <a:rPr lang="fr-FR" sz="2200" dirty="0"/>
              <a:t>) transitive : (x)(y)(z)[(x=</a:t>
            </a:r>
            <a:r>
              <a:rPr lang="fr-FR" sz="2200" dirty="0" err="1"/>
              <a:t>y&amp;y</a:t>
            </a:r>
            <a:r>
              <a:rPr lang="fr-FR" sz="2200" dirty="0"/>
              <a:t>=z)</a:t>
            </a:r>
            <a:r>
              <a:rPr lang="fr-FR" sz="2200" dirty="0">
                <a:sym typeface="Symbol"/>
              </a:rPr>
              <a:t></a:t>
            </a:r>
            <a:r>
              <a:rPr lang="fr-FR" sz="2200" dirty="0"/>
              <a:t>(x=z)</a:t>
            </a:r>
            <a:r>
              <a:rPr lang="fr-FR" sz="2200" dirty="0" smtClean="0"/>
              <a:t>]</a:t>
            </a:r>
          </a:p>
          <a:p>
            <a:pPr>
              <a:spcBef>
                <a:spcPts val="1400"/>
              </a:spcBef>
            </a:pPr>
            <a:r>
              <a:rPr lang="fr-FR" sz="2200" i="1" dirty="0" err="1" smtClean="0"/>
              <a:t>lndiscernabilité</a:t>
            </a:r>
            <a:r>
              <a:rPr lang="fr-FR" sz="2200" i="1" dirty="0" smtClean="0"/>
              <a:t> </a:t>
            </a:r>
            <a:r>
              <a:rPr lang="fr-FR" sz="2200" i="1" dirty="0"/>
              <a:t>des identiques </a:t>
            </a:r>
            <a:r>
              <a:rPr lang="fr-FR" sz="2200" dirty="0" smtClean="0"/>
              <a:t>: (</a:t>
            </a:r>
            <a:r>
              <a:rPr lang="fr-FR" sz="2200" dirty="0"/>
              <a:t>x)(y)(F)[(x=y)</a:t>
            </a:r>
            <a:r>
              <a:rPr lang="fr-FR" sz="2200" dirty="0">
                <a:sym typeface="Symbol"/>
              </a:rPr>
              <a:t></a:t>
            </a:r>
            <a:r>
              <a:rPr lang="fr-FR" sz="2200" dirty="0"/>
              <a:t>(</a:t>
            </a:r>
            <a:r>
              <a:rPr lang="fr-FR" sz="2200" dirty="0" err="1"/>
              <a:t>Fx</a:t>
            </a:r>
            <a:r>
              <a:rPr lang="fr-FR" sz="2200" dirty="0" err="1">
                <a:sym typeface="Symbol"/>
              </a:rPr>
              <a:t></a:t>
            </a:r>
            <a:r>
              <a:rPr lang="fr-FR" sz="2200" dirty="0" err="1"/>
              <a:t>Fy</a:t>
            </a:r>
            <a:r>
              <a:rPr lang="fr-FR" sz="2200" dirty="0"/>
              <a:t>)] </a:t>
            </a:r>
            <a:endParaRPr lang="fr-FR" sz="2200" dirty="0" smtClean="0"/>
          </a:p>
          <a:p>
            <a:pPr>
              <a:spcBef>
                <a:spcPts val="1400"/>
              </a:spcBef>
            </a:pPr>
            <a:r>
              <a:rPr lang="fr-FR" sz="2200" i="1" dirty="0" err="1" smtClean="0"/>
              <a:t>ldentité</a:t>
            </a:r>
            <a:r>
              <a:rPr lang="fr-FR" sz="2200" i="1" dirty="0" smtClean="0"/>
              <a:t> </a:t>
            </a:r>
            <a:r>
              <a:rPr lang="fr-FR" sz="2200" i="1" dirty="0"/>
              <a:t>des </a:t>
            </a:r>
            <a:r>
              <a:rPr lang="fr-FR" sz="2200" i="1" dirty="0" smtClean="0"/>
              <a:t>indiscernables</a:t>
            </a:r>
            <a:r>
              <a:rPr lang="fr-FR" sz="2200" dirty="0"/>
              <a:t> </a:t>
            </a:r>
            <a:r>
              <a:rPr lang="fr-FR" sz="2200" dirty="0" smtClean="0"/>
              <a:t>(</a:t>
            </a:r>
            <a:r>
              <a:rPr lang="fr-FR" sz="2200" dirty="0"/>
              <a:t>x)(y)(F)[(</a:t>
            </a:r>
            <a:r>
              <a:rPr lang="fr-FR" sz="2200" dirty="0" err="1"/>
              <a:t>Fx</a:t>
            </a:r>
            <a:r>
              <a:rPr lang="fr-FR" sz="2200" dirty="0" err="1">
                <a:sym typeface="Symbol"/>
              </a:rPr>
              <a:t></a:t>
            </a:r>
            <a:r>
              <a:rPr lang="fr-FR" sz="2200" dirty="0" err="1"/>
              <a:t>Fy</a:t>
            </a:r>
            <a:r>
              <a:rPr lang="fr-FR" sz="2200" dirty="0"/>
              <a:t>)]</a:t>
            </a:r>
            <a:r>
              <a:rPr lang="fr-FR" sz="2200" dirty="0">
                <a:sym typeface="Symbol"/>
              </a:rPr>
              <a:t></a:t>
            </a:r>
            <a:r>
              <a:rPr lang="fr-FR" sz="2200" dirty="0"/>
              <a:t>(x=y)] </a:t>
            </a:r>
          </a:p>
          <a:p>
            <a:pPr marL="342900" lvl="1" indent="-342900">
              <a:spcBef>
                <a:spcPts val="1400"/>
              </a:spcBef>
              <a:buClr>
                <a:schemeClr val="tx1">
                  <a:lumMod val="75000"/>
                  <a:lumOff val="25000"/>
                </a:schemeClr>
              </a:buClr>
            </a:pPr>
            <a:r>
              <a:rPr lang="fr-FR" i="1" dirty="0"/>
              <a:t>D</a:t>
            </a:r>
            <a:r>
              <a:rPr lang="fr-FR" i="1" dirty="0" smtClean="0"/>
              <a:t>épendance </a:t>
            </a:r>
            <a:r>
              <a:rPr lang="fr-FR" i="1" dirty="0" err="1"/>
              <a:t>sortale</a:t>
            </a:r>
            <a:r>
              <a:rPr lang="fr-FR" dirty="0"/>
              <a:t> de l’identité (x)(y)[(x=y)</a:t>
            </a:r>
            <a:r>
              <a:rPr lang="fr-FR" dirty="0">
                <a:sym typeface="Symbol"/>
              </a:rPr>
              <a:t></a:t>
            </a:r>
            <a:r>
              <a:rPr lang="fr-FR" dirty="0"/>
              <a:t>(</a:t>
            </a:r>
            <a:r>
              <a:rPr lang="fr-FR" dirty="0">
                <a:sym typeface="Symbol"/>
              </a:rPr>
              <a:t></a:t>
            </a:r>
            <a:r>
              <a:rPr lang="fr-FR" dirty="0"/>
              <a:t>f)(x=</a:t>
            </a:r>
            <a:r>
              <a:rPr lang="fr-FR" baseline="-25000" dirty="0"/>
              <a:t>f</a:t>
            </a:r>
            <a:r>
              <a:rPr lang="fr-FR" dirty="0"/>
              <a:t>y)] </a:t>
            </a:r>
          </a:p>
          <a:p>
            <a:pPr>
              <a:spcBef>
                <a:spcPts val="1400"/>
              </a:spcBef>
            </a:pPr>
            <a:r>
              <a:rPr lang="fr-FR" sz="2200" i="1" dirty="0"/>
              <a:t>R</a:t>
            </a:r>
            <a:r>
              <a:rPr lang="fr-FR" sz="2200" i="1" dirty="0" smtClean="0"/>
              <a:t>elativité </a:t>
            </a:r>
            <a:r>
              <a:rPr lang="fr-FR" sz="2200" i="1" dirty="0"/>
              <a:t>de l’identité</a:t>
            </a:r>
            <a:r>
              <a:rPr lang="fr-FR" sz="2200" dirty="0"/>
              <a:t> (x)(y)(f)(g)</a:t>
            </a:r>
            <a:r>
              <a:rPr lang="fr-FR" sz="2200" dirty="0">
                <a:sym typeface="Symbol"/>
              </a:rPr>
              <a:t></a:t>
            </a:r>
            <a:r>
              <a:rPr lang="fr-FR" sz="2200" dirty="0"/>
              <a:t>[(x=</a:t>
            </a:r>
            <a:r>
              <a:rPr lang="fr-FR" sz="2200" baseline="-25000" dirty="0"/>
              <a:t>f</a:t>
            </a:r>
            <a:r>
              <a:rPr lang="fr-FR" sz="2200" dirty="0"/>
              <a:t>y &amp;</a:t>
            </a:r>
            <a:r>
              <a:rPr lang="fr-FR" sz="2200" dirty="0" err="1"/>
              <a:t>gx</a:t>
            </a:r>
            <a:r>
              <a:rPr lang="fr-FR" sz="2200" dirty="0"/>
              <a:t>) </a:t>
            </a:r>
            <a:r>
              <a:rPr lang="fr-FR" sz="2200" dirty="0">
                <a:sym typeface="Symbol"/>
              </a:rPr>
              <a:t></a:t>
            </a:r>
            <a:r>
              <a:rPr lang="fr-FR" sz="2200" dirty="0"/>
              <a:t>(x=</a:t>
            </a:r>
            <a:r>
              <a:rPr lang="fr-FR" sz="2200" baseline="-25000" dirty="0"/>
              <a:t>g</a:t>
            </a:r>
            <a:r>
              <a:rPr lang="fr-FR" sz="2200" dirty="0"/>
              <a:t>y)] </a:t>
            </a:r>
            <a:endParaRPr lang="fr-FR" sz="2200" dirty="0" smtClean="0"/>
          </a:p>
          <a:p>
            <a:pPr>
              <a:spcBef>
                <a:spcPts val="1400"/>
              </a:spcBef>
            </a:pPr>
            <a:r>
              <a:rPr lang="fr-FR" sz="2200" i="1" dirty="0" smtClean="0"/>
              <a:t>Critère d’identité: </a:t>
            </a:r>
            <a:r>
              <a:rPr lang="fr-FR" sz="2000" dirty="0"/>
              <a:t>(x)(y)(F)(</a:t>
            </a:r>
            <a:r>
              <a:rPr lang="fr-FR" sz="2000" dirty="0">
                <a:sym typeface="Symbol"/>
              </a:rPr>
              <a:t></a:t>
            </a:r>
            <a:r>
              <a:rPr lang="fr-FR" sz="2000" dirty="0"/>
              <a:t>R)[(x=</a:t>
            </a:r>
            <a:r>
              <a:rPr lang="fr-FR" sz="2000" baseline="-25000" dirty="0"/>
              <a:t>F</a:t>
            </a:r>
            <a:r>
              <a:rPr lang="fr-FR" sz="2000" dirty="0"/>
              <a:t>y) </a:t>
            </a:r>
            <a:r>
              <a:rPr lang="fr-FR" sz="2000" dirty="0">
                <a:sym typeface="Symbol"/>
              </a:rPr>
              <a:t></a:t>
            </a:r>
            <a:r>
              <a:rPr lang="fr-FR" sz="2000" dirty="0"/>
              <a:t> </a:t>
            </a:r>
            <a:r>
              <a:rPr lang="fr-FR" sz="2000" dirty="0" err="1"/>
              <a:t>Rxy</a:t>
            </a:r>
            <a:r>
              <a:rPr lang="fr-FR" sz="2000" dirty="0"/>
              <a:t> </a:t>
            </a:r>
            <a:r>
              <a:rPr lang="fr-FR" sz="2000" dirty="0" smtClean="0"/>
              <a:t>]</a:t>
            </a:r>
            <a:endParaRPr lang="fr-FR" sz="2000" dirty="0"/>
          </a:p>
        </p:txBody>
      </p:sp>
    </p:spTree>
    <p:extLst>
      <p:ext uri="{BB962C8B-B14F-4D97-AF65-F5344CB8AC3E}">
        <p14:creationId xmlns:p14="http://schemas.microsoft.com/office/powerpoint/2010/main" val="2685481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Identité, existence et sorte</a:t>
            </a:r>
            <a:endParaRPr lang="fr-FR" dirty="0"/>
          </a:p>
        </p:txBody>
      </p:sp>
      <p:sp>
        <p:nvSpPr>
          <p:cNvPr id="3" name="Espace réservé du contenu 2"/>
          <p:cNvSpPr>
            <a:spLocks noGrp="1"/>
          </p:cNvSpPr>
          <p:nvPr>
            <p:ph idx="1"/>
          </p:nvPr>
        </p:nvSpPr>
        <p:spPr>
          <a:xfrm>
            <a:off x="551398" y="1838270"/>
            <a:ext cx="8053738" cy="4411848"/>
          </a:xfrm>
        </p:spPr>
        <p:txBody>
          <a:bodyPr anchor="ctr">
            <a:normAutofit/>
          </a:bodyPr>
          <a:lstStyle/>
          <a:p>
            <a:pPr marL="457200" lvl="0" indent="-457200">
              <a:spcBef>
                <a:spcPts val="800"/>
              </a:spcBef>
              <a:buFont typeface="+mj-lt"/>
              <a:buAutoNum type="arabicParenR"/>
            </a:pPr>
            <a:r>
              <a:rPr lang="fr-FR" dirty="0" smtClean="0"/>
              <a:t>Deux individus de </a:t>
            </a:r>
            <a:r>
              <a:rPr lang="fr-FR" dirty="0"/>
              <a:t>la même espèce ne peuvent pas être en même temps à la même place</a:t>
            </a:r>
          </a:p>
          <a:p>
            <a:pPr marL="457200" lvl="0" indent="-457200">
              <a:spcBef>
                <a:spcPts val="800"/>
              </a:spcBef>
              <a:buFont typeface="+mj-lt"/>
              <a:buAutoNum type="arabicParenR"/>
            </a:pPr>
            <a:r>
              <a:rPr lang="fr-FR" dirty="0" smtClean="0"/>
              <a:t>Un </a:t>
            </a:r>
            <a:r>
              <a:rPr lang="fr-FR" dirty="0"/>
              <a:t>même (</a:t>
            </a:r>
            <a:r>
              <a:rPr lang="fr-FR" dirty="0" smtClean="0"/>
              <a:t>seul) individu ne </a:t>
            </a:r>
            <a:r>
              <a:rPr lang="fr-FR" dirty="0"/>
              <a:t>peut pas être en même temps à différentes places</a:t>
            </a:r>
          </a:p>
          <a:p>
            <a:pPr marL="457200" lvl="0" indent="-457200">
              <a:spcBef>
                <a:spcPts val="800"/>
              </a:spcBef>
              <a:buFont typeface="+mj-lt"/>
              <a:buAutoNum type="arabicParenR"/>
            </a:pPr>
            <a:r>
              <a:rPr lang="fr-FR" dirty="0"/>
              <a:t>Deux </a:t>
            </a:r>
            <a:r>
              <a:rPr lang="fr-FR" dirty="0" smtClean="0"/>
              <a:t>individus ne </a:t>
            </a:r>
            <a:r>
              <a:rPr lang="fr-FR" dirty="0"/>
              <a:t>peuvent pas avoir un même (unique) commencement</a:t>
            </a:r>
          </a:p>
          <a:p>
            <a:pPr marL="457200" lvl="0" indent="-457200">
              <a:spcBef>
                <a:spcPts val="800"/>
              </a:spcBef>
              <a:buFont typeface="+mj-lt"/>
              <a:buAutoNum type="arabicParenR"/>
            </a:pPr>
            <a:r>
              <a:rPr lang="fr-FR" dirty="0" smtClean="0"/>
              <a:t>Un individu ne </a:t>
            </a:r>
            <a:r>
              <a:rPr lang="fr-FR" dirty="0"/>
              <a:t>peut pas avoir deux </a:t>
            </a:r>
            <a:r>
              <a:rPr lang="fr-FR" dirty="0" smtClean="0"/>
              <a:t>commencements</a:t>
            </a:r>
          </a:p>
          <a:p>
            <a:pPr marL="0" indent="0">
              <a:spcBef>
                <a:spcPts val="1400"/>
              </a:spcBef>
              <a:buNone/>
            </a:pPr>
            <a:r>
              <a:rPr lang="fr-FR" i="1" dirty="0"/>
              <a:t>Principe d’exclusion </a:t>
            </a:r>
            <a:r>
              <a:rPr lang="fr-FR" i="1" dirty="0" err="1"/>
              <a:t>sortale</a:t>
            </a:r>
            <a:r>
              <a:rPr lang="fr-FR" dirty="0"/>
              <a:t> </a:t>
            </a:r>
            <a:endParaRPr lang="fr-FR" dirty="0" smtClean="0"/>
          </a:p>
          <a:p>
            <a:pPr marL="0" indent="0">
              <a:spcBef>
                <a:spcPts val="1400"/>
              </a:spcBef>
              <a:buNone/>
            </a:pPr>
            <a:r>
              <a:rPr lang="fr-FR" dirty="0" smtClean="0"/>
              <a:t>(</a:t>
            </a:r>
            <a:r>
              <a:rPr lang="fr-FR" dirty="0"/>
              <a:t>x)(y)(f)[(</a:t>
            </a:r>
            <a:r>
              <a:rPr lang="fr-FR" dirty="0" err="1"/>
              <a:t>fx&amp;fy&amp;x≠y</a:t>
            </a:r>
            <a:r>
              <a:rPr lang="fr-FR" dirty="0"/>
              <a:t>)</a:t>
            </a:r>
            <a:r>
              <a:rPr lang="fr-FR" dirty="0">
                <a:sym typeface="Symbol"/>
              </a:rPr>
              <a:t></a:t>
            </a:r>
            <a:r>
              <a:rPr lang="fr-FR" dirty="0"/>
              <a:t>(</a:t>
            </a:r>
            <a:r>
              <a:rPr lang="fr-FR" dirty="0">
                <a:sym typeface="Symbol"/>
              </a:rPr>
              <a:t></a:t>
            </a:r>
            <a:r>
              <a:rPr lang="fr-FR" dirty="0"/>
              <a:t>E/</a:t>
            </a:r>
            <a:r>
              <a:rPr lang="fr-FR" dirty="0" err="1"/>
              <a:t>T</a:t>
            </a:r>
            <a:r>
              <a:rPr lang="fr-FR" dirty="0"/>
              <a:t>)(E/</a:t>
            </a:r>
            <a:r>
              <a:rPr lang="fr-FR" dirty="0" err="1"/>
              <a:t>Tx&amp;E</a:t>
            </a:r>
            <a:r>
              <a:rPr lang="fr-FR" dirty="0"/>
              <a:t>/</a:t>
            </a:r>
            <a:r>
              <a:rPr lang="fr-FR" dirty="0" err="1"/>
              <a:t>Ty</a:t>
            </a:r>
            <a:r>
              <a:rPr lang="fr-FR" dirty="0"/>
              <a:t>)] (cf. §1</a:t>
            </a:r>
            <a:r>
              <a:rPr lang="fr-FR" dirty="0" smtClean="0"/>
              <a:t>)</a:t>
            </a:r>
          </a:p>
        </p:txBody>
      </p:sp>
    </p:spTree>
    <p:extLst>
      <p:ext uri="{BB962C8B-B14F-4D97-AF65-F5344CB8AC3E}">
        <p14:creationId xmlns:p14="http://schemas.microsoft.com/office/powerpoint/2010/main" val="88316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Identité des êtres simples</a:t>
            </a:r>
            <a:endParaRPr lang="fr-FR" dirty="0"/>
          </a:p>
        </p:txBody>
      </p:sp>
      <p:sp>
        <p:nvSpPr>
          <p:cNvPr id="3" name="Espace réservé du contenu 2"/>
          <p:cNvSpPr>
            <a:spLocks noGrp="1"/>
          </p:cNvSpPr>
          <p:nvPr>
            <p:ph idx="1"/>
          </p:nvPr>
        </p:nvSpPr>
        <p:spPr>
          <a:xfrm>
            <a:off x="484561" y="1704578"/>
            <a:ext cx="8220828" cy="4595674"/>
          </a:xfrm>
        </p:spPr>
        <p:txBody>
          <a:bodyPr anchor="ctr">
            <a:noAutofit/>
          </a:bodyPr>
          <a:lstStyle/>
          <a:p>
            <a:pPr>
              <a:spcBef>
                <a:spcPts val="800"/>
              </a:spcBef>
            </a:pPr>
            <a:r>
              <a:rPr lang="fr-FR" sz="2300" i="1" dirty="0" smtClean="0"/>
              <a:t>Identité diachronique de Dieu : </a:t>
            </a:r>
            <a:r>
              <a:rPr lang="fr-FR" sz="2300" dirty="0" smtClean="0"/>
              <a:t>par principe (sans commencement, éternel, inaltérable omniprésent)</a:t>
            </a:r>
          </a:p>
          <a:p>
            <a:pPr>
              <a:spcBef>
                <a:spcPts val="800"/>
              </a:spcBef>
            </a:pPr>
            <a:r>
              <a:rPr lang="fr-FR" sz="2300" i="1" dirty="0" smtClean="0"/>
              <a:t>Identité diachronique des esprits finis </a:t>
            </a:r>
            <a:r>
              <a:rPr lang="fr-FR" sz="2300" dirty="0" smtClean="0"/>
              <a:t>: existence continue à partir d’un commencement unique</a:t>
            </a:r>
          </a:p>
          <a:p>
            <a:pPr>
              <a:spcBef>
                <a:spcPts val="800"/>
              </a:spcBef>
            </a:pPr>
            <a:r>
              <a:rPr lang="fr-FR" sz="2300" i="1" dirty="0" smtClean="0"/>
              <a:t>Identité diachronique des atomes </a:t>
            </a:r>
            <a:r>
              <a:rPr lang="fr-FR" sz="2300" dirty="0" smtClean="0"/>
              <a:t>: même modèle que les esprits (§2)</a:t>
            </a:r>
          </a:p>
          <a:p>
            <a:pPr>
              <a:spcBef>
                <a:spcPts val="800"/>
              </a:spcBef>
            </a:pPr>
            <a:r>
              <a:rPr lang="fr-FR" sz="2300" i="1" dirty="0" smtClean="0"/>
              <a:t>Identité diachronique des actions </a:t>
            </a:r>
            <a:r>
              <a:rPr lang="fr-FR" sz="2300" dirty="0" smtClean="0"/>
              <a:t>: impossible, « chacune périt dans le moment quelle commence », « chacune de leurs parties a un différent commencement d’existence »</a:t>
            </a:r>
          </a:p>
          <a:p>
            <a:pPr marL="0" indent="0">
              <a:spcBef>
                <a:spcPts val="800"/>
              </a:spcBef>
              <a:buNone/>
            </a:pPr>
            <a:r>
              <a:rPr lang="fr-FR" sz="2300" i="1" dirty="0"/>
              <a:t>identité diachronique primitive</a:t>
            </a:r>
            <a:r>
              <a:rPr lang="fr-FR" sz="2300" dirty="0"/>
              <a:t> = existence continue de la substance simple (esprit, atome matériel) </a:t>
            </a:r>
          </a:p>
        </p:txBody>
      </p:sp>
    </p:spTree>
    <p:extLst>
      <p:ext uri="{BB962C8B-B14F-4D97-AF65-F5344CB8AC3E}">
        <p14:creationId xmlns:p14="http://schemas.microsoft.com/office/powerpoint/2010/main" val="4139913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Identité des êtres complexes</a:t>
            </a:r>
            <a:endParaRPr lang="fr-FR" dirty="0"/>
          </a:p>
        </p:txBody>
      </p:sp>
      <p:sp>
        <p:nvSpPr>
          <p:cNvPr id="3" name="Espace réservé du contenu 2"/>
          <p:cNvSpPr>
            <a:spLocks noGrp="1"/>
          </p:cNvSpPr>
          <p:nvPr>
            <p:ph idx="1"/>
          </p:nvPr>
        </p:nvSpPr>
        <p:spPr>
          <a:xfrm>
            <a:off x="900112" y="1938539"/>
            <a:ext cx="7345363" cy="4395136"/>
          </a:xfrm>
        </p:spPr>
        <p:txBody>
          <a:bodyPr anchor="ctr">
            <a:normAutofit/>
          </a:bodyPr>
          <a:lstStyle/>
          <a:p>
            <a:pPr marL="457200" indent="-457200">
              <a:spcBef>
                <a:spcPts val="1400"/>
              </a:spcBef>
              <a:buAutoNum type="arabicPeriod"/>
            </a:pPr>
            <a:r>
              <a:rPr lang="fr-FR" i="1" dirty="0" smtClean="0"/>
              <a:t>Critère </a:t>
            </a:r>
            <a:r>
              <a:rPr lang="fr-FR" i="1" dirty="0"/>
              <a:t>de l’identité diachronique (continuité) des corps inertes </a:t>
            </a:r>
            <a:r>
              <a:rPr lang="fr-FR" dirty="0"/>
              <a:t>[essentialisme </a:t>
            </a:r>
            <a:r>
              <a:rPr lang="fr-FR" dirty="0" err="1"/>
              <a:t>méréologique</a:t>
            </a:r>
            <a:r>
              <a:rPr lang="fr-FR" dirty="0"/>
              <a:t>]</a:t>
            </a:r>
            <a:r>
              <a:rPr lang="fr-FR" i="1" dirty="0"/>
              <a:t> </a:t>
            </a:r>
            <a:r>
              <a:rPr lang="fr-FR" dirty="0"/>
              <a:t>: </a:t>
            </a:r>
            <a:endParaRPr lang="fr-FR" dirty="0" smtClean="0"/>
          </a:p>
          <a:p>
            <a:pPr marL="0" indent="0">
              <a:spcBef>
                <a:spcPts val="1400"/>
              </a:spcBef>
              <a:buNone/>
            </a:pPr>
            <a:r>
              <a:rPr lang="fr-FR" dirty="0" smtClean="0"/>
              <a:t>un </a:t>
            </a:r>
            <a:r>
              <a:rPr lang="fr-FR" dirty="0"/>
              <a:t>corps C est </a:t>
            </a:r>
            <a:r>
              <a:rPr lang="fr-FR" dirty="0" smtClean="0"/>
              <a:t>le même corps en </a:t>
            </a:r>
            <a:r>
              <a:rPr lang="fr-FR" dirty="0"/>
              <a:t>deux instants distincts t1 et t2 </a:t>
            </a:r>
            <a:r>
              <a:rPr lang="fr-FR" dirty="0" err="1"/>
              <a:t>ssi</a:t>
            </a:r>
            <a:r>
              <a:rPr lang="fr-FR" dirty="0"/>
              <a:t> (a) C est un corps simple (</a:t>
            </a:r>
            <a:r>
              <a:rPr lang="fr-FR" i="1" dirty="0"/>
              <a:t>atome</a:t>
            </a:r>
            <a:r>
              <a:rPr lang="fr-FR" dirty="0"/>
              <a:t>) qui existe à et de manière continue entre t1 et t2 ou (b) C est un corps composé (</a:t>
            </a:r>
            <a:r>
              <a:rPr lang="fr-FR" i="1" dirty="0"/>
              <a:t>masse</a:t>
            </a:r>
            <a:r>
              <a:rPr lang="fr-FR" dirty="0"/>
              <a:t>-agrégat) des mêmes corps simples qui existe à et de manière continue entre t1 et t2 (cf. §§2-3</a:t>
            </a:r>
            <a:r>
              <a:rPr lang="fr-FR" dirty="0" smtClean="0"/>
              <a:t>)</a:t>
            </a:r>
            <a:endParaRPr lang="fr-FR" dirty="0"/>
          </a:p>
        </p:txBody>
      </p:sp>
    </p:spTree>
    <p:extLst>
      <p:ext uri="{BB962C8B-B14F-4D97-AF65-F5344CB8AC3E}">
        <p14:creationId xmlns:p14="http://schemas.microsoft.com/office/powerpoint/2010/main" val="2900187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Identité des êtres complexes</a:t>
            </a:r>
          </a:p>
        </p:txBody>
      </p:sp>
      <p:sp>
        <p:nvSpPr>
          <p:cNvPr id="3" name="Espace réservé du contenu 2"/>
          <p:cNvSpPr>
            <a:spLocks noGrp="1"/>
          </p:cNvSpPr>
          <p:nvPr>
            <p:ph idx="1"/>
          </p:nvPr>
        </p:nvSpPr>
        <p:spPr>
          <a:xfrm>
            <a:off x="900112" y="2005384"/>
            <a:ext cx="7345363" cy="4211309"/>
          </a:xfrm>
        </p:spPr>
        <p:txBody>
          <a:bodyPr>
            <a:normAutofit fontScale="92500"/>
          </a:bodyPr>
          <a:lstStyle/>
          <a:p>
            <a:pPr marL="0" indent="0">
              <a:spcBef>
                <a:spcPts val="800"/>
              </a:spcBef>
              <a:buNone/>
            </a:pPr>
            <a:r>
              <a:rPr lang="fr-FR" i="1" dirty="0"/>
              <a:t>2. Critère d’identité diachronique des organismes (continuité biologique) </a:t>
            </a:r>
            <a:r>
              <a:rPr lang="fr-FR" dirty="0"/>
              <a:t>: </a:t>
            </a:r>
            <a:endParaRPr lang="fr-FR" dirty="0" smtClean="0"/>
          </a:p>
          <a:p>
            <a:pPr marL="0" indent="0">
              <a:spcBef>
                <a:spcPts val="800"/>
              </a:spcBef>
              <a:buNone/>
            </a:pPr>
            <a:r>
              <a:rPr lang="fr-FR" dirty="0" smtClean="0"/>
              <a:t>O2 </a:t>
            </a:r>
            <a:r>
              <a:rPr lang="fr-FR" dirty="0"/>
              <a:t>à t2 est le même organisme que O1 à t1 </a:t>
            </a:r>
            <a:r>
              <a:rPr lang="fr-FR" dirty="0" err="1"/>
              <a:t>ssi</a:t>
            </a:r>
            <a:r>
              <a:rPr lang="fr-FR" dirty="0"/>
              <a:t> une seule et même vie (organisation) est unie aux particules de matière de O1 à t1 et de O2 à t2 (§3-6) </a:t>
            </a:r>
            <a:endParaRPr lang="fr-FR" dirty="0" smtClean="0"/>
          </a:p>
          <a:p>
            <a:pPr marL="0" indent="0">
              <a:spcBef>
                <a:spcPts val="800"/>
              </a:spcBef>
              <a:buNone/>
            </a:pPr>
            <a:r>
              <a:rPr lang="fr-FR" dirty="0" smtClean="0"/>
              <a:t>- Relativité </a:t>
            </a:r>
            <a:r>
              <a:rPr lang="fr-FR" dirty="0"/>
              <a:t>de l’identité ? « ni l’un ni l’autre n’est </a:t>
            </a:r>
            <a:r>
              <a:rPr lang="fr-FR" i="1" dirty="0"/>
              <a:t>une même masse</a:t>
            </a:r>
            <a:r>
              <a:rPr lang="fr-FR" dirty="0"/>
              <a:t> de matière, bien qu’ils soient véritablement, l’un </a:t>
            </a:r>
            <a:r>
              <a:rPr lang="fr-FR" i="1" dirty="0"/>
              <a:t>le même Chêne</a:t>
            </a:r>
            <a:r>
              <a:rPr lang="fr-FR" dirty="0"/>
              <a:t>, et l’autre, </a:t>
            </a:r>
            <a:r>
              <a:rPr lang="fr-FR" i="1" dirty="0"/>
              <a:t>le même Cheval</a:t>
            </a:r>
            <a:r>
              <a:rPr lang="fr-FR" dirty="0"/>
              <a:t> » (§3)</a:t>
            </a:r>
          </a:p>
          <a:p>
            <a:pPr marL="0" indent="0">
              <a:spcBef>
                <a:spcPts val="800"/>
              </a:spcBef>
              <a:buNone/>
            </a:pPr>
            <a:r>
              <a:rPr lang="fr-FR" dirty="0" smtClean="0"/>
              <a:t>- Vitalisme </a:t>
            </a:r>
            <a:r>
              <a:rPr lang="fr-FR" dirty="0"/>
              <a:t>ou atomisme ? « ce qui constitue </a:t>
            </a:r>
            <a:r>
              <a:rPr lang="fr-FR" i="1" dirty="0"/>
              <a:t>l’unité</a:t>
            </a:r>
            <a:r>
              <a:rPr lang="fr-FR" dirty="0"/>
              <a:t> d’une Plante, c’est d’avoir telle </a:t>
            </a:r>
            <a:r>
              <a:rPr lang="fr-FR" i="1" dirty="0"/>
              <a:t>organisation</a:t>
            </a:r>
            <a:r>
              <a:rPr lang="fr-FR" dirty="0"/>
              <a:t> de parties en un seul Corps qui participe à une commune vie » (§4</a:t>
            </a:r>
            <a:r>
              <a:rPr lang="fr-FR" dirty="0" smtClean="0"/>
              <a:t>)</a:t>
            </a:r>
            <a:endParaRPr lang="fr-FR" dirty="0"/>
          </a:p>
        </p:txBody>
      </p:sp>
    </p:spTree>
    <p:extLst>
      <p:ext uri="{BB962C8B-B14F-4D97-AF65-F5344CB8AC3E}">
        <p14:creationId xmlns:p14="http://schemas.microsoft.com/office/powerpoint/2010/main" val="35244300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Capital.thmx</Template>
  <TotalTime>475</TotalTime>
  <Words>1554</Words>
  <Application>Microsoft Macintosh PowerPoint</Application>
  <PresentationFormat>Présentation à l'écran (4:3)</PresentationFormat>
  <Paragraphs>161</Paragraphs>
  <Slides>36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36</vt:i4>
      </vt:variant>
    </vt:vector>
  </HeadingPairs>
  <TitlesOfParts>
    <vt:vector size="41" baseType="lpstr">
      <vt:lpstr>Symbol</vt:lpstr>
      <vt:lpstr>Calisto MT</vt:lpstr>
      <vt:lpstr>Arial</vt:lpstr>
      <vt:lpstr>Brush Script MT</vt:lpstr>
      <vt:lpstr>Capital</vt:lpstr>
      <vt:lpstr>Métaphysique  L’identité diachronique des substances et des personnes (1)  selon John Locke</vt:lpstr>
      <vt:lpstr>Plan</vt:lpstr>
      <vt:lpstr>1. L’identité diachronique ou persistance des substances</vt:lpstr>
      <vt:lpstr>L’identité</vt:lpstr>
      <vt:lpstr>Principes concernant l’identité</vt:lpstr>
      <vt:lpstr>Identité, existence et sorte</vt:lpstr>
      <vt:lpstr>Identité des êtres simples</vt:lpstr>
      <vt:lpstr>Identité des êtres complexes</vt:lpstr>
      <vt:lpstr>Identité des êtres complexes</vt:lpstr>
      <vt:lpstr>Identité de l’homme</vt:lpstr>
      <vt:lpstr>Le même homme</vt:lpstr>
      <vt:lpstr>Le bateau de Thésée et l’identité des artefacts</vt:lpstr>
      <vt:lpstr>Le bateau de Thésée et l’identité des artefacts</vt:lpstr>
      <vt:lpstr>Fission et fusion vs identité</vt:lpstr>
      <vt:lpstr>Présentation PowerPoint</vt:lpstr>
      <vt:lpstr>2. Le critère de l’identité personnelle</vt:lpstr>
      <vt:lpstr>Personne, soi, conscience</vt:lpstr>
      <vt:lpstr>Le critère de la conscience/mémoire</vt:lpstr>
      <vt:lpstr>Le critère de l’IP</vt:lpstr>
      <vt:lpstr>Analogie Conscience/Vie</vt:lpstr>
      <vt:lpstr>Présentation PowerPoint</vt:lpstr>
      <vt:lpstr>La même personne</vt:lpstr>
      <vt:lpstr>Le même homme</vt:lpstr>
      <vt:lpstr>3. Paradoxes de l’Identité Personnelle</vt:lpstr>
      <vt:lpstr>Une personne pour plusieurs substances</vt:lpstr>
      <vt:lpstr>Présentation PowerPoint</vt:lpstr>
      <vt:lpstr>La même personne</vt:lpstr>
      <vt:lpstr>Plusieurs personnes pour une même substance</vt:lpstr>
      <vt:lpstr>La même substance pensante</vt:lpstr>
      <vt:lpstr>Dr Jekyll et Mr Hyde</vt:lpstr>
      <vt:lpstr>‘Je’ est ambigu pour l’homme et pour la personne</vt:lpstr>
      <vt:lpstr>4. Identité Personnelle, souci de soi et responsabilité</vt:lpstr>
      <vt:lpstr>Responsabilité et souci de soi</vt:lpstr>
      <vt:lpstr>Pas de responsabilité sans IP</vt:lpstr>
      <vt:lpstr>Justice humaine et justice divine</vt:lpstr>
      <vt:lpstr>IP et rétribution</vt:lpstr>
    </vt:vector>
  </TitlesOfParts>
  <Company>Université de Nantes</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L’identité personnelle</dc:title>
  <dc:creator>Cyrille Michon</dc:creator>
  <cp:lastModifiedBy>iPad de Cyrille Michon</cp:lastModifiedBy>
  <cp:revision>32</cp:revision>
  <dcterms:created xsi:type="dcterms:W3CDTF">2016-03-16T08:53:47Z</dcterms:created>
  <dcterms:modified xsi:type="dcterms:W3CDTF">2017-03-15T15:31:01Z</dcterms:modified>
</cp:coreProperties>
</file>