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97" r:id="rId3"/>
    <p:sldId id="257" r:id="rId4"/>
    <p:sldId id="259" r:id="rId5"/>
    <p:sldId id="262" r:id="rId6"/>
    <p:sldId id="296" r:id="rId7"/>
    <p:sldId id="260" r:id="rId8"/>
    <p:sldId id="261" r:id="rId9"/>
    <p:sldId id="263" r:id="rId10"/>
    <p:sldId id="264" r:id="rId11"/>
    <p:sldId id="265" r:id="rId12"/>
    <p:sldId id="266" r:id="rId13"/>
    <p:sldId id="267" r:id="rId14"/>
    <p:sldId id="268" r:id="rId15"/>
    <p:sldId id="269" r:id="rId16"/>
    <p:sldId id="295" r:id="rId17"/>
    <p:sldId id="281" r:id="rId18"/>
    <p:sldId id="270" r:id="rId19"/>
    <p:sldId id="283" r:id="rId20"/>
    <p:sldId id="271" r:id="rId21"/>
    <p:sldId id="273" r:id="rId22"/>
    <p:sldId id="274" r:id="rId23"/>
    <p:sldId id="282" r:id="rId24"/>
    <p:sldId id="288" r:id="rId25"/>
    <p:sldId id="275" r:id="rId26"/>
    <p:sldId id="294" r:id="rId27"/>
    <p:sldId id="277" r:id="rId28"/>
    <p:sldId id="278" r:id="rId29"/>
    <p:sldId id="279" r:id="rId30"/>
    <p:sldId id="280" r:id="rId31"/>
    <p:sldId id="284" r:id="rId32"/>
    <p:sldId id="286" r:id="rId33"/>
    <p:sldId id="285" r:id="rId34"/>
    <p:sldId id="287" r:id="rId35"/>
    <p:sldId id="289" r:id="rId36"/>
    <p:sldId id="290" r:id="rId37"/>
    <p:sldId id="291" r:id="rId38"/>
    <p:sldId id="292" r:id="rId39"/>
    <p:sldId id="293" r:id="rId40"/>
    <p:sldId id="298" r:id="rId41"/>
    <p:sldId id="299" r:id="rId42"/>
    <p:sldId id="300" r:id="rId43"/>
    <p:sldId id="301" r:id="rId44"/>
    <p:sldId id="302" r:id="rId45"/>
    <p:sldId id="310" r:id="rId46"/>
    <p:sldId id="303" r:id="rId47"/>
    <p:sldId id="304" r:id="rId48"/>
    <p:sldId id="305" r:id="rId49"/>
    <p:sldId id="306" r:id="rId50"/>
    <p:sldId id="308" r:id="rId51"/>
    <p:sldId id="309" r:id="rId52"/>
    <p:sldId id="307" r:id="rId53"/>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2" d="100"/>
          <a:sy n="92" d="100"/>
        </p:scale>
        <p:origin x="-157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printerSettings" Target="printerSettings/printerSettings1.bin"/><Relationship Id="rId55" Type="http://schemas.openxmlformats.org/officeDocument/2006/relationships/presProps" Target="presProps.xml"/><Relationship Id="rId56" Type="http://schemas.openxmlformats.org/officeDocument/2006/relationships/viewProps" Target="viewProps.xml"/><Relationship Id="rId57" Type="http://schemas.openxmlformats.org/officeDocument/2006/relationships/theme" Target="theme/theme1.xml"/><Relationship Id="rId58"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Arial"/>
                <a:ea typeface="+mj-ea"/>
                <a:cs typeface="+mj-cs"/>
              </a:defRPr>
            </a:lvl1pPr>
          </a:lstStyle>
          <a:p>
            <a:r>
              <a:rPr lang="fr-FR" dirty="0" smtClean="0"/>
              <a:t>Cliquez et modifiez le titre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Arial"/>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dirty="0"/>
          </a:p>
        </p:txBody>
      </p:sp>
      <p:sp>
        <p:nvSpPr>
          <p:cNvPr id="4" name="Date Placeholder 3"/>
          <p:cNvSpPr>
            <a:spLocks noGrp="1"/>
          </p:cNvSpPr>
          <p:nvPr>
            <p:ph type="dt" sz="half" idx="10"/>
          </p:nvPr>
        </p:nvSpPr>
        <p:spPr>
          <a:xfrm>
            <a:off x="573741" y="6122894"/>
            <a:ext cx="2133600" cy="259317"/>
          </a:xfrm>
        </p:spPr>
        <p:txBody>
          <a:bodyPr/>
          <a:lstStyle/>
          <a:p>
            <a:fld id="{9C6B9902-0ADE-0246-8D38-657E9DAA7C55}" type="datetimeFigureOut">
              <a:rPr lang="fr-FR" smtClean="0"/>
              <a:t>31/03/16</a:t>
            </a:fld>
            <a:endParaRPr lang="fr-FR"/>
          </a:p>
        </p:txBody>
      </p:sp>
      <p:sp>
        <p:nvSpPr>
          <p:cNvPr id="5" name="Footer Placeholder 4"/>
          <p:cNvSpPr>
            <a:spLocks noGrp="1"/>
          </p:cNvSpPr>
          <p:nvPr>
            <p:ph type="ftr" sz="quarter" idx="11"/>
          </p:nvPr>
        </p:nvSpPr>
        <p:spPr>
          <a:xfrm>
            <a:off x="5638800" y="6122894"/>
            <a:ext cx="2895600" cy="257810"/>
          </a:xfrm>
        </p:spPr>
        <p:txBody>
          <a:bodyPr/>
          <a:lstStyle/>
          <a:p>
            <a:endParaRPr lang="fr-FR"/>
          </a:p>
        </p:txBody>
      </p:sp>
      <p:sp>
        <p:nvSpPr>
          <p:cNvPr id="6" name="Slide Number Placeholder 5"/>
          <p:cNvSpPr>
            <a:spLocks noGrp="1"/>
          </p:cNvSpPr>
          <p:nvPr>
            <p:ph type="sldNum" sz="quarter" idx="12"/>
          </p:nvPr>
        </p:nvSpPr>
        <p:spPr>
          <a:xfrm>
            <a:off x="4191000" y="6122894"/>
            <a:ext cx="762000" cy="271463"/>
          </a:xfrm>
        </p:spPr>
        <p:txBody>
          <a:bodyPr/>
          <a:lstStyle/>
          <a:p>
            <a:fld id="{E3E612F0-7C2B-AE44-A537-BFF7FF5672CF}"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u, image et légende">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9C6B9902-0ADE-0246-8D38-657E9DAA7C55}" type="datetimeFigureOut">
              <a:rPr lang="fr-FR" smtClean="0"/>
              <a:t>31/03/16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3E612F0-7C2B-AE44-A537-BFF7FF5672CF}" type="slidenum">
              <a:rPr lang="fr-FR" smtClean="0"/>
              <a:t>‹#›</a:t>
            </a:fld>
            <a:endParaRPr lang="fr-FR"/>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fr-FR" smtClean="0"/>
              <a:t>Faire glisser l'image vers l'espace réservé ou cliquer sur l'icône pour l'ajouter</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fr-FR" smtClean="0"/>
              <a:t>Cliquez et modifiez le titre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9C6B9902-0ADE-0246-8D38-657E9DAA7C55}" type="datetimeFigureOut">
              <a:rPr lang="fr-FR" smtClean="0"/>
              <a:t>31/03/16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fr-FR" smtClean="0"/>
              <a:t>Cliquez et modifiez le titre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9C6B9902-0ADE-0246-8D38-657E9DAA7C55}" type="datetimeFigureOut">
              <a:rPr lang="fr-FR" smtClean="0"/>
              <a:t>31/03/16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9C6B9902-0ADE-0246-8D38-657E9DAA7C55}" type="datetimeFigureOut">
              <a:rPr lang="fr-FR" smtClean="0"/>
              <a:t>31/03/16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fr-FR" smtClean="0"/>
              <a:t>Cliquez et modifiez le titre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9C6B9902-0ADE-0246-8D38-657E9DAA7C55}" type="datetimeFigureOut">
              <a:rPr lang="fr-FR" smtClean="0"/>
              <a:t>31/03/16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9C6B9902-0ADE-0246-8D38-657E9DAA7C55}" type="datetimeFigureOut">
              <a:rPr lang="fr-FR" smtClean="0"/>
              <a:t>31/03/16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fr-FR" smtClean="0"/>
              <a:t>Cliquez et modifiez le titre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a:off x="569259" y="6122894"/>
            <a:ext cx="2133600" cy="259317"/>
          </a:xfrm>
        </p:spPr>
        <p:txBody>
          <a:bodyPr/>
          <a:lstStyle/>
          <a:p>
            <a:fld id="{9C6B9902-0ADE-0246-8D38-657E9DAA7C55}" type="datetimeFigureOut">
              <a:rPr lang="fr-FR" smtClean="0"/>
              <a:t>31/03/16</a:t>
            </a:fld>
            <a:endParaRPr lang="fr-FR"/>
          </a:p>
        </p:txBody>
      </p:sp>
      <p:sp>
        <p:nvSpPr>
          <p:cNvPr id="5" name="Footer Placeholder 4"/>
          <p:cNvSpPr>
            <a:spLocks noGrp="1"/>
          </p:cNvSpPr>
          <p:nvPr>
            <p:ph type="ftr" sz="quarter" idx="11"/>
          </p:nvPr>
        </p:nvSpPr>
        <p:spPr>
          <a:xfrm>
            <a:off x="5638800" y="6124401"/>
            <a:ext cx="2895600" cy="257810"/>
          </a:xfrm>
        </p:spPr>
        <p:txBody>
          <a:bodyPr/>
          <a:lstStyle/>
          <a:p>
            <a:endParaRPr lang="fr-FR"/>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fr-FR"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fr-FR" smtClean="0"/>
              <a:t>Cliquez et modifiez le titre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9C6B9902-0ADE-0246-8D38-657E9DAA7C55}" type="datetimeFigureOut">
              <a:rPr lang="fr-FR" smtClean="0"/>
              <a:t>31/03/16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9C6B9902-0ADE-0246-8D38-657E9DAA7C55}" type="datetimeFigureOut">
              <a:rPr lang="fr-FR" smtClean="0"/>
              <a:t>31/03/16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9C6B9902-0ADE-0246-8D38-657E9DAA7C55}" type="datetimeFigureOut">
              <a:rPr lang="fr-FR" smtClean="0"/>
              <a:t>31/03/16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9C6B9902-0ADE-0246-8D38-657E9DAA7C55}" type="datetimeFigureOut">
              <a:rPr lang="fr-FR" smtClean="0"/>
              <a:t>31/03/16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9C6B9902-0ADE-0246-8D38-657E9DAA7C55}" type="datetimeFigureOut">
              <a:rPr lang="fr-FR" smtClean="0"/>
              <a:t>31/03/16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9C6B9902-0ADE-0246-8D38-657E9DAA7C55}" type="datetimeFigureOut">
              <a:rPr lang="fr-FR" smtClean="0"/>
              <a:t>31/03/16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3E612F0-7C2B-AE44-A537-BFF7FF5672CF}"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fr-FR" dirty="0" smtClean="0"/>
              <a:t>Cliquez et modifiez le titre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9C6B9902-0ADE-0246-8D38-657E9DAA7C55}" type="datetimeFigureOut">
              <a:rPr lang="fr-FR" smtClean="0"/>
              <a:t>31/03/16</a:t>
            </a:fld>
            <a:endParaRPr lang="fr-FR"/>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fr-FR"/>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Arial"/>
                <a:ea typeface="+mn-ea"/>
                <a:cs typeface="+mn-cs"/>
              </a:defRPr>
            </a:lvl1pPr>
          </a:lstStyle>
          <a:p>
            <a:fld id="{E3E612F0-7C2B-AE44-A537-BFF7FF5672CF}" type="slidenum">
              <a:rPr lang="fr-FR" smtClean="0"/>
              <a:pPr/>
              <a:t>‹#›</a:t>
            </a:fld>
            <a:endParaRPr lang="fr-F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Arial"/>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Arial"/>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Arial"/>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Arial"/>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Arial"/>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Arial"/>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14400" y="1123950"/>
            <a:ext cx="7342188" cy="4457706"/>
          </a:xfrm>
        </p:spPr>
        <p:txBody>
          <a:bodyPr/>
          <a:lstStyle/>
          <a:p>
            <a:r>
              <a:rPr lang="fr-FR" dirty="0" smtClean="0"/>
              <a:t>L’Identité Personnelle</a:t>
            </a:r>
            <a:br>
              <a:rPr lang="fr-FR" dirty="0" smtClean="0"/>
            </a:br>
            <a:r>
              <a:rPr lang="fr-FR" dirty="0" smtClean="0"/>
              <a:t/>
            </a:r>
            <a:br>
              <a:rPr lang="fr-FR" dirty="0" smtClean="0"/>
            </a:br>
            <a:r>
              <a:rPr lang="fr-FR" dirty="0" smtClean="0"/>
              <a:t>Critère physique ou critère psychologique?</a:t>
            </a:r>
            <a:br>
              <a:rPr lang="fr-FR" dirty="0" smtClean="0"/>
            </a:b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186821018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 problème de la circularité</a:t>
            </a:r>
          </a:p>
        </p:txBody>
      </p:sp>
      <p:sp>
        <p:nvSpPr>
          <p:cNvPr id="3" name="Espace réservé du contenu 2"/>
          <p:cNvSpPr>
            <a:spLocks noGrp="1"/>
          </p:cNvSpPr>
          <p:nvPr>
            <p:ph idx="1"/>
          </p:nvPr>
        </p:nvSpPr>
        <p:spPr/>
        <p:txBody>
          <a:bodyPr/>
          <a:lstStyle/>
          <a:p>
            <a:pPr marL="0" indent="0">
              <a:buNone/>
            </a:pPr>
            <a:r>
              <a:rPr lang="fr-FR" dirty="0" smtClean="0"/>
              <a:t>Butler: </a:t>
            </a:r>
            <a:r>
              <a:rPr lang="fr-FR" dirty="0"/>
              <a:t>« On devrait réellement penser qu’il va de soi que la conscience de l’identité personnelle présuppose, et par conséquent, ne peut pas constituer l’identité personnelle, pas plus que la connaissance, dans d’autres cas, ne peut constituer la vérité qui y est présupposée » (« On </a:t>
            </a:r>
            <a:r>
              <a:rPr lang="fr-FR" dirty="0" err="1"/>
              <a:t>personal</a:t>
            </a:r>
            <a:r>
              <a:rPr lang="fr-FR" dirty="0"/>
              <a:t> </a:t>
            </a:r>
            <a:r>
              <a:rPr lang="fr-FR" dirty="0" err="1"/>
              <a:t>identity</a:t>
            </a:r>
            <a:r>
              <a:rPr lang="fr-FR" dirty="0"/>
              <a:t> »</a:t>
            </a:r>
            <a:r>
              <a:rPr lang="fr-FR" dirty="0" smtClean="0"/>
              <a:t>)</a:t>
            </a:r>
            <a:endParaRPr lang="fr-FR" dirty="0"/>
          </a:p>
        </p:txBody>
      </p:sp>
    </p:spTree>
    <p:extLst>
      <p:ext uri="{BB962C8B-B14F-4D97-AF65-F5344CB8AC3E}">
        <p14:creationId xmlns:p14="http://schemas.microsoft.com/office/powerpoint/2010/main" val="101712985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quasi-mémoire</a:t>
            </a:r>
            <a:endParaRPr lang="fr-FR" dirty="0"/>
          </a:p>
        </p:txBody>
      </p:sp>
      <p:sp>
        <p:nvSpPr>
          <p:cNvPr id="3" name="Espace réservé du contenu 2"/>
          <p:cNvSpPr>
            <a:spLocks noGrp="1"/>
          </p:cNvSpPr>
          <p:nvPr>
            <p:ph idx="1"/>
          </p:nvPr>
        </p:nvSpPr>
        <p:spPr>
          <a:xfrm>
            <a:off x="900112" y="1888405"/>
            <a:ext cx="7345363" cy="4177116"/>
          </a:xfrm>
        </p:spPr>
        <p:txBody>
          <a:bodyPr>
            <a:normAutofit fontScale="92500" lnSpcReduction="10000"/>
          </a:bodyPr>
          <a:lstStyle/>
          <a:p>
            <a:r>
              <a:rPr lang="fr-FR" dirty="0" smtClean="0"/>
              <a:t>Renoncer à la condition 4: quasi-mémoire</a:t>
            </a:r>
          </a:p>
          <a:p>
            <a:pPr marL="457200" indent="-457200">
              <a:buFont typeface="+mj-lt"/>
              <a:buAutoNum type="arabicPeriod"/>
            </a:pPr>
            <a:r>
              <a:rPr lang="fr-FR" dirty="0"/>
              <a:t>Phénoménologie : Y se représente E sur un certain mode (mémoriel)</a:t>
            </a:r>
          </a:p>
          <a:p>
            <a:pPr marL="457200" lvl="0" indent="-457200">
              <a:spcBef>
                <a:spcPts val="800"/>
              </a:spcBef>
              <a:buFont typeface="+mj-lt"/>
              <a:buAutoNum type="arabicPeriod"/>
            </a:pPr>
            <a:r>
              <a:rPr lang="fr-FR" dirty="0"/>
              <a:t>Véracité du souvenir : E a eu lieu </a:t>
            </a:r>
          </a:p>
          <a:p>
            <a:pPr marL="457200" lvl="0" indent="-457200">
              <a:spcBef>
                <a:spcPts val="800"/>
              </a:spcBef>
              <a:buFont typeface="+mj-lt"/>
              <a:buAutoNum type="arabicPeriod"/>
            </a:pPr>
            <a:r>
              <a:rPr lang="fr-FR" dirty="0"/>
              <a:t>Effectivité du lien mémoriel (E cause, </a:t>
            </a:r>
            <a:r>
              <a:rPr lang="fr-FR" i="1" dirty="0"/>
              <a:t>de la bonne manière</a:t>
            </a:r>
            <a:r>
              <a:rPr lang="fr-FR" dirty="0"/>
              <a:t>, la représentation de E)</a:t>
            </a:r>
          </a:p>
          <a:p>
            <a:pPr marL="0" indent="0">
              <a:buNone/>
            </a:pPr>
            <a:r>
              <a:rPr lang="fr-FR" dirty="0" err="1" smtClean="0"/>
              <a:t>Shoemaker</a:t>
            </a:r>
            <a:r>
              <a:rPr lang="fr-FR" dirty="0" smtClean="0"/>
              <a:t>: </a:t>
            </a:r>
            <a:r>
              <a:rPr lang="fr-FR" dirty="0"/>
              <a:t>P se </a:t>
            </a:r>
            <a:r>
              <a:rPr lang="fr-FR" i="1" dirty="0"/>
              <a:t>souvient</a:t>
            </a:r>
            <a:r>
              <a:rPr lang="fr-FR" dirty="0"/>
              <a:t> d’avoir été/fait A </a:t>
            </a:r>
            <a:r>
              <a:rPr lang="fr-FR" dirty="0" err="1"/>
              <a:t>ssi</a:t>
            </a:r>
            <a:r>
              <a:rPr lang="fr-FR" dirty="0"/>
              <a:t> P a été/fait A et cet état de chose est relié causalement à l’état présent de P qui a l’impression d’avoir été/fait A, P se </a:t>
            </a:r>
            <a:r>
              <a:rPr lang="fr-FR" i="1" dirty="0"/>
              <a:t>quasi-souvient</a:t>
            </a:r>
            <a:r>
              <a:rPr lang="fr-FR" dirty="0"/>
              <a:t> d’avoir été/fait A </a:t>
            </a:r>
            <a:r>
              <a:rPr lang="fr-FR" dirty="0" err="1"/>
              <a:t>ssi</a:t>
            </a:r>
            <a:r>
              <a:rPr lang="fr-FR" dirty="0"/>
              <a:t> P est dans l’état présent de quelqu’un qui se souvient d’avoir été/fait A </a:t>
            </a:r>
          </a:p>
        </p:txBody>
      </p:sp>
    </p:spTree>
    <p:extLst>
      <p:ext uri="{BB962C8B-B14F-4D97-AF65-F5344CB8AC3E}">
        <p14:creationId xmlns:p14="http://schemas.microsoft.com/office/powerpoint/2010/main" val="393237847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problème de la transitivité</a:t>
            </a:r>
            <a:endParaRPr lang="fr-FR" dirty="0"/>
          </a:p>
        </p:txBody>
      </p:sp>
      <p:sp>
        <p:nvSpPr>
          <p:cNvPr id="3" name="Espace réservé du contenu 2"/>
          <p:cNvSpPr>
            <a:spLocks noGrp="1"/>
          </p:cNvSpPr>
          <p:nvPr>
            <p:ph idx="1"/>
          </p:nvPr>
        </p:nvSpPr>
        <p:spPr>
          <a:xfrm>
            <a:off x="900112" y="2133601"/>
            <a:ext cx="7345363" cy="4066382"/>
          </a:xfrm>
        </p:spPr>
        <p:txBody>
          <a:bodyPr>
            <a:normAutofit lnSpcReduction="10000"/>
          </a:bodyPr>
          <a:lstStyle/>
          <a:p>
            <a:r>
              <a:rPr lang="fr-FR" dirty="0" smtClean="0"/>
              <a:t>Le brave officier de Thomas Reid</a:t>
            </a:r>
          </a:p>
          <a:p>
            <a:pPr marL="0" indent="0">
              <a:buNone/>
            </a:pPr>
            <a:r>
              <a:rPr lang="fr-FR" dirty="0"/>
              <a:t>« Supposez un brave officier qui, étant enfant, a été fouetté à l’école pour avoir dérobé des fruits dans un verger, qui, au cours de sa première campagne, a réussi à prendre un étendard à l’ennemi, et qui a été fait général à un âge avancé. Supposez également, ce qui est dans l’ordre du possible, que, lorsqu’il prit l’étendard, il était conscient d’avoir été fouetté à l’école et que, lorsqu’il fut nommé général, il était conscient d’avoir pris l’étendard mais n’avait absolument plus conscience d’avoir été fouetté.</a:t>
            </a:r>
          </a:p>
          <a:p>
            <a:pPr marL="0" indent="0">
              <a:buNone/>
            </a:pPr>
            <a:endParaRPr lang="fr-FR" dirty="0"/>
          </a:p>
        </p:txBody>
      </p:sp>
    </p:spTree>
    <p:extLst>
      <p:ext uri="{BB962C8B-B14F-4D97-AF65-F5344CB8AC3E}">
        <p14:creationId xmlns:p14="http://schemas.microsoft.com/office/powerpoint/2010/main" val="31686069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marL="0" indent="0">
              <a:buNone/>
            </a:pPr>
            <a:r>
              <a:rPr lang="fr-FR" dirty="0"/>
              <a:t>Cela étant posé, il s’ensuit, d’après la doctrine de M. Locke, que celui qui a été fouetté à l’école est la même personne que celui qui a pris l’étendard et que celui qui a pris l’étendard est la même personne que celui qui a été fait général D’où il s’ensuit, s’il existe une vérité logique, que le général est la même personne que celui qui a été fouetté à l’école. Mais le général n’a plus conscience d’avoir été fouetté ; par conséquent, d’après la doctrine de M. Locke, il n’est pas la personne qui a été fouettée. D’où il s’ensuit que le général est, et en même temps n’est pas, la même personne que celui qui a été fouetté à l’école » (</a:t>
            </a:r>
            <a:r>
              <a:rPr lang="fr-FR" i="1" dirty="0" err="1"/>
              <a:t>Essays</a:t>
            </a:r>
            <a:r>
              <a:rPr lang="fr-FR" i="1" dirty="0"/>
              <a:t> on the </a:t>
            </a:r>
            <a:r>
              <a:rPr lang="fr-FR" i="1" dirty="0" err="1"/>
              <a:t>Intellectual</a:t>
            </a:r>
            <a:r>
              <a:rPr lang="fr-FR" i="1" dirty="0"/>
              <a:t> </a:t>
            </a:r>
            <a:r>
              <a:rPr lang="fr-FR" i="1" dirty="0" err="1"/>
              <a:t>Powers</a:t>
            </a:r>
            <a:r>
              <a:rPr lang="fr-FR" i="1" dirty="0"/>
              <a:t> of Man</a:t>
            </a:r>
            <a:r>
              <a:rPr lang="fr-FR" dirty="0"/>
              <a:t> III, 6)</a:t>
            </a:r>
          </a:p>
          <a:p>
            <a:pPr marL="0" indent="0">
              <a:buNone/>
            </a:pPr>
            <a:endParaRPr lang="fr-FR" dirty="0"/>
          </a:p>
        </p:txBody>
      </p:sp>
    </p:spTree>
    <p:extLst>
      <p:ext uri="{BB962C8B-B14F-4D97-AF65-F5344CB8AC3E}">
        <p14:creationId xmlns:p14="http://schemas.microsoft.com/office/powerpoint/2010/main" val="237074009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problème de la transitivité</a:t>
            </a:r>
            <a:endParaRPr lang="fr-FR" dirty="0"/>
          </a:p>
        </p:txBody>
      </p:sp>
      <p:pic>
        <p:nvPicPr>
          <p:cNvPr id="4" name="Espace réservé du contenu 3"/>
          <p:cNvPicPr>
            <a:picLocks noGrp="1" noChangeAspect="1"/>
          </p:cNvPicPr>
          <p:nvPr>
            <p:ph idx="1"/>
          </p:nvPr>
        </p:nvPicPr>
        <p:blipFill>
          <a:blip r:embed="rId2"/>
          <a:srcRect l="-28860" r="-28860"/>
          <a:stretch>
            <a:fillRect/>
          </a:stretch>
        </p:blipFill>
        <p:spPr>
          <a:xfrm>
            <a:off x="131498" y="3654352"/>
            <a:ext cx="3943881" cy="2111131"/>
          </a:xfrm>
        </p:spPr>
      </p:pic>
      <p:pic>
        <p:nvPicPr>
          <p:cNvPr id="5" name="Image 4"/>
          <p:cNvPicPr>
            <a:picLocks noChangeAspect="1"/>
          </p:cNvPicPr>
          <p:nvPr/>
        </p:nvPicPr>
        <p:blipFill>
          <a:blip r:embed="rId3"/>
          <a:stretch>
            <a:fillRect/>
          </a:stretch>
        </p:blipFill>
        <p:spPr>
          <a:xfrm>
            <a:off x="3454400" y="1981200"/>
            <a:ext cx="2235200" cy="2882900"/>
          </a:xfrm>
          <a:prstGeom prst="rect">
            <a:avLst/>
          </a:prstGeom>
        </p:spPr>
      </p:pic>
      <p:pic>
        <p:nvPicPr>
          <p:cNvPr id="7" name="Image 6"/>
          <p:cNvPicPr>
            <a:picLocks noChangeAspect="1"/>
          </p:cNvPicPr>
          <p:nvPr/>
        </p:nvPicPr>
        <p:blipFill>
          <a:blip r:embed="rId4"/>
          <a:stretch>
            <a:fillRect/>
          </a:stretch>
        </p:blipFill>
        <p:spPr>
          <a:xfrm>
            <a:off x="6227421" y="2478554"/>
            <a:ext cx="2324100" cy="3492500"/>
          </a:xfrm>
          <a:prstGeom prst="rect">
            <a:avLst/>
          </a:prstGeom>
        </p:spPr>
      </p:pic>
      <p:cxnSp>
        <p:nvCxnSpPr>
          <p:cNvPr id="12" name="Connecteur droit avec flèche 11"/>
          <p:cNvCxnSpPr/>
          <p:nvPr/>
        </p:nvCxnSpPr>
        <p:spPr>
          <a:xfrm flipH="1">
            <a:off x="1888118" y="2673847"/>
            <a:ext cx="2187261" cy="98050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Connecteur droit avec flèche 13"/>
          <p:cNvCxnSpPr>
            <a:stCxn id="7" idx="0"/>
          </p:cNvCxnSpPr>
          <p:nvPr/>
        </p:nvCxnSpPr>
        <p:spPr>
          <a:xfrm flipH="1">
            <a:off x="4929155" y="2478554"/>
            <a:ext cx="2460316"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Connecteur droit avec flèche 15"/>
          <p:cNvCxnSpPr/>
          <p:nvPr/>
        </p:nvCxnSpPr>
        <p:spPr>
          <a:xfrm flipH="1" flipV="1">
            <a:off x="3258255" y="5631790"/>
            <a:ext cx="2790403" cy="33926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Connecteur droit 17"/>
          <p:cNvCxnSpPr/>
          <p:nvPr/>
        </p:nvCxnSpPr>
        <p:spPr>
          <a:xfrm flipH="1">
            <a:off x="4075379" y="5381117"/>
            <a:ext cx="636559" cy="785443"/>
          </a:xfrm>
          <a:prstGeom prst="line">
            <a:avLst/>
          </a:prstGeom>
        </p:spPr>
        <p:style>
          <a:lnRef idx="2">
            <a:schemeClr val="accent1"/>
          </a:lnRef>
          <a:fillRef idx="0">
            <a:schemeClr val="accent1"/>
          </a:fillRef>
          <a:effectRef idx="1">
            <a:schemeClr val="accent1"/>
          </a:effectRef>
          <a:fontRef idx="minor">
            <a:schemeClr val="tx1"/>
          </a:fontRef>
        </p:style>
      </p:cxnSp>
      <p:sp>
        <p:nvSpPr>
          <p:cNvPr id="19" name="ZoneTexte 18"/>
          <p:cNvSpPr txBox="1"/>
          <p:nvPr/>
        </p:nvSpPr>
        <p:spPr>
          <a:xfrm>
            <a:off x="1888118" y="2679092"/>
            <a:ext cx="1520519" cy="369332"/>
          </a:xfrm>
          <a:prstGeom prst="rect">
            <a:avLst/>
          </a:prstGeom>
          <a:noFill/>
        </p:spPr>
        <p:txBody>
          <a:bodyPr wrap="square" rtlCol="0">
            <a:spAutoFit/>
          </a:bodyPr>
          <a:lstStyle/>
          <a:p>
            <a:r>
              <a:rPr lang="fr-FR" dirty="0" smtClean="0"/>
              <a:t>Se souvient</a:t>
            </a:r>
            <a:endParaRPr lang="fr-FR" dirty="0"/>
          </a:p>
        </p:txBody>
      </p:sp>
      <p:sp>
        <p:nvSpPr>
          <p:cNvPr id="20" name="ZoneTexte 19"/>
          <p:cNvSpPr txBox="1"/>
          <p:nvPr/>
        </p:nvSpPr>
        <p:spPr>
          <a:xfrm>
            <a:off x="5467161" y="2092511"/>
            <a:ext cx="1520519" cy="369332"/>
          </a:xfrm>
          <a:prstGeom prst="rect">
            <a:avLst/>
          </a:prstGeom>
          <a:noFill/>
        </p:spPr>
        <p:txBody>
          <a:bodyPr wrap="square" rtlCol="0">
            <a:spAutoFit/>
          </a:bodyPr>
          <a:lstStyle/>
          <a:p>
            <a:r>
              <a:rPr lang="fr-FR" dirty="0" smtClean="0"/>
              <a:t>Se souvient</a:t>
            </a:r>
            <a:endParaRPr lang="fr-FR" dirty="0"/>
          </a:p>
        </p:txBody>
      </p:sp>
      <p:sp>
        <p:nvSpPr>
          <p:cNvPr id="21" name="ZoneTexte 20"/>
          <p:cNvSpPr txBox="1"/>
          <p:nvPr/>
        </p:nvSpPr>
        <p:spPr>
          <a:xfrm>
            <a:off x="4706901" y="5447124"/>
            <a:ext cx="2110371" cy="369332"/>
          </a:xfrm>
          <a:prstGeom prst="rect">
            <a:avLst/>
          </a:prstGeom>
          <a:noFill/>
        </p:spPr>
        <p:txBody>
          <a:bodyPr wrap="square" rtlCol="0">
            <a:spAutoFit/>
          </a:bodyPr>
          <a:lstStyle/>
          <a:p>
            <a:r>
              <a:rPr lang="fr-FR" dirty="0" smtClean="0"/>
              <a:t>Ne se souvient pas</a:t>
            </a:r>
            <a:endParaRPr lang="fr-FR" dirty="0"/>
          </a:p>
        </p:txBody>
      </p:sp>
      <p:sp>
        <p:nvSpPr>
          <p:cNvPr id="23" name="ZoneTexte 22"/>
          <p:cNvSpPr txBox="1"/>
          <p:nvPr/>
        </p:nvSpPr>
        <p:spPr>
          <a:xfrm>
            <a:off x="2706858" y="3285020"/>
            <a:ext cx="551397" cy="369332"/>
          </a:xfrm>
          <a:prstGeom prst="rect">
            <a:avLst/>
          </a:prstGeom>
          <a:noFill/>
        </p:spPr>
        <p:txBody>
          <a:bodyPr wrap="square" rtlCol="0">
            <a:spAutoFit/>
          </a:bodyPr>
          <a:lstStyle/>
          <a:p>
            <a:r>
              <a:rPr lang="fr-FR" dirty="0" smtClean="0"/>
              <a:t>=</a:t>
            </a:r>
            <a:endParaRPr lang="fr-FR" dirty="0"/>
          </a:p>
        </p:txBody>
      </p:sp>
      <p:sp>
        <p:nvSpPr>
          <p:cNvPr id="24" name="ZoneTexte 23"/>
          <p:cNvSpPr txBox="1"/>
          <p:nvPr/>
        </p:nvSpPr>
        <p:spPr>
          <a:xfrm>
            <a:off x="4653456" y="5981894"/>
            <a:ext cx="551397" cy="369332"/>
          </a:xfrm>
          <a:prstGeom prst="rect">
            <a:avLst/>
          </a:prstGeom>
          <a:noFill/>
        </p:spPr>
        <p:txBody>
          <a:bodyPr wrap="square" rtlCol="0">
            <a:spAutoFit/>
          </a:bodyPr>
          <a:lstStyle/>
          <a:p>
            <a:r>
              <a:rPr lang="fr-FR" dirty="0"/>
              <a:t>≠</a:t>
            </a:r>
          </a:p>
        </p:txBody>
      </p:sp>
      <p:sp>
        <p:nvSpPr>
          <p:cNvPr id="25" name="ZoneTexte 24"/>
          <p:cNvSpPr txBox="1"/>
          <p:nvPr/>
        </p:nvSpPr>
        <p:spPr>
          <a:xfrm>
            <a:off x="5676024" y="2679092"/>
            <a:ext cx="551397" cy="369332"/>
          </a:xfrm>
          <a:prstGeom prst="rect">
            <a:avLst/>
          </a:prstGeom>
          <a:noFill/>
        </p:spPr>
        <p:txBody>
          <a:bodyPr wrap="square" rtlCol="0">
            <a:spAutoFit/>
          </a:bodyPr>
          <a:lstStyle/>
          <a:p>
            <a:r>
              <a:rPr lang="fr-FR" dirty="0" smtClean="0"/>
              <a:t>=</a:t>
            </a:r>
            <a:endParaRPr lang="fr-FR" dirty="0"/>
          </a:p>
        </p:txBody>
      </p:sp>
    </p:spTree>
    <p:extLst>
      <p:ext uri="{BB962C8B-B14F-4D97-AF65-F5344CB8AC3E}">
        <p14:creationId xmlns:p14="http://schemas.microsoft.com/office/powerpoint/2010/main" val="297240425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Connexion et continuité</a:t>
            </a:r>
            <a:endParaRPr lang="fr-FR" dirty="0"/>
          </a:p>
        </p:txBody>
      </p:sp>
      <p:sp>
        <p:nvSpPr>
          <p:cNvPr id="3" name="Espace réservé du contenu 2"/>
          <p:cNvSpPr>
            <a:spLocks noGrp="1"/>
          </p:cNvSpPr>
          <p:nvPr>
            <p:ph idx="1"/>
          </p:nvPr>
        </p:nvSpPr>
        <p:spPr/>
        <p:txBody>
          <a:bodyPr/>
          <a:lstStyle/>
          <a:p>
            <a:r>
              <a:rPr lang="fr-FR" u="sng" dirty="0"/>
              <a:t>Connexion psychologique </a:t>
            </a:r>
            <a:r>
              <a:rPr lang="fr-FR" dirty="0"/>
              <a:t>: une personne P est connectée à un état mental X </a:t>
            </a:r>
            <a:r>
              <a:rPr lang="fr-FR" dirty="0" err="1"/>
              <a:t>ssi</a:t>
            </a:r>
            <a:r>
              <a:rPr lang="fr-FR" dirty="0"/>
              <a:t> il y a une relation directe (mémoire) entre P et X</a:t>
            </a:r>
          </a:p>
          <a:p>
            <a:r>
              <a:rPr lang="fr-FR" u="sng" dirty="0"/>
              <a:t>Continuité psychologique </a:t>
            </a:r>
            <a:r>
              <a:rPr lang="fr-FR" dirty="0"/>
              <a:t>: une personne P est continue avec un état mental X </a:t>
            </a:r>
            <a:r>
              <a:rPr lang="fr-FR" dirty="0" err="1"/>
              <a:t>ssi</a:t>
            </a:r>
            <a:r>
              <a:rPr lang="fr-FR" dirty="0"/>
              <a:t> il y a une chaîne continue de connexions fortes (mémoire) qui relient P à </a:t>
            </a:r>
            <a:r>
              <a:rPr lang="fr-FR" dirty="0" smtClean="0"/>
              <a:t>X</a:t>
            </a:r>
          </a:p>
          <a:p>
            <a:r>
              <a:rPr lang="fr-FR" dirty="0" smtClean="0"/>
              <a:t>La continuité est transitive (relation ancestrale)</a:t>
            </a:r>
            <a:endParaRPr lang="fr-FR" dirty="0"/>
          </a:p>
        </p:txBody>
      </p:sp>
    </p:spTree>
    <p:extLst>
      <p:ext uri="{BB962C8B-B14F-4D97-AF65-F5344CB8AC3E}">
        <p14:creationId xmlns:p14="http://schemas.microsoft.com/office/powerpoint/2010/main" val="422318266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problème de la transitivité</a:t>
            </a:r>
            <a:endParaRPr lang="fr-FR" dirty="0"/>
          </a:p>
        </p:txBody>
      </p:sp>
      <p:pic>
        <p:nvPicPr>
          <p:cNvPr id="4" name="Espace réservé du contenu 3"/>
          <p:cNvPicPr>
            <a:picLocks noGrp="1" noChangeAspect="1"/>
          </p:cNvPicPr>
          <p:nvPr>
            <p:ph idx="1"/>
          </p:nvPr>
        </p:nvPicPr>
        <p:blipFill>
          <a:blip r:embed="rId2"/>
          <a:srcRect l="-28860" r="-28860"/>
          <a:stretch>
            <a:fillRect/>
          </a:stretch>
        </p:blipFill>
        <p:spPr>
          <a:xfrm>
            <a:off x="131498" y="3654352"/>
            <a:ext cx="3943881" cy="2111131"/>
          </a:xfrm>
        </p:spPr>
      </p:pic>
      <p:pic>
        <p:nvPicPr>
          <p:cNvPr id="5" name="Image 4"/>
          <p:cNvPicPr>
            <a:picLocks noChangeAspect="1"/>
          </p:cNvPicPr>
          <p:nvPr/>
        </p:nvPicPr>
        <p:blipFill>
          <a:blip r:embed="rId3"/>
          <a:stretch>
            <a:fillRect/>
          </a:stretch>
        </p:blipFill>
        <p:spPr>
          <a:xfrm>
            <a:off x="3454400" y="1981200"/>
            <a:ext cx="2235200" cy="2882900"/>
          </a:xfrm>
          <a:prstGeom prst="rect">
            <a:avLst/>
          </a:prstGeom>
        </p:spPr>
      </p:pic>
      <p:pic>
        <p:nvPicPr>
          <p:cNvPr id="7" name="Image 6"/>
          <p:cNvPicPr>
            <a:picLocks noChangeAspect="1"/>
          </p:cNvPicPr>
          <p:nvPr/>
        </p:nvPicPr>
        <p:blipFill>
          <a:blip r:embed="rId4"/>
          <a:stretch>
            <a:fillRect/>
          </a:stretch>
        </p:blipFill>
        <p:spPr>
          <a:xfrm>
            <a:off x="6227421" y="2478554"/>
            <a:ext cx="2324100" cy="3492500"/>
          </a:xfrm>
          <a:prstGeom prst="rect">
            <a:avLst/>
          </a:prstGeom>
        </p:spPr>
      </p:pic>
      <p:cxnSp>
        <p:nvCxnSpPr>
          <p:cNvPr id="12" name="Connecteur droit avec flèche 11"/>
          <p:cNvCxnSpPr/>
          <p:nvPr/>
        </p:nvCxnSpPr>
        <p:spPr>
          <a:xfrm flipH="1">
            <a:off x="1888118" y="2673847"/>
            <a:ext cx="2187261" cy="98050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Connecteur droit avec flèche 13"/>
          <p:cNvCxnSpPr>
            <a:stCxn id="7" idx="0"/>
          </p:cNvCxnSpPr>
          <p:nvPr/>
        </p:nvCxnSpPr>
        <p:spPr>
          <a:xfrm flipH="1">
            <a:off x="4929155" y="2478554"/>
            <a:ext cx="2460316"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Connecteur droit avec flèche 15"/>
          <p:cNvCxnSpPr/>
          <p:nvPr/>
        </p:nvCxnSpPr>
        <p:spPr>
          <a:xfrm flipH="1" flipV="1">
            <a:off x="3258255" y="5631790"/>
            <a:ext cx="2790403" cy="33926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ZoneTexte 18"/>
          <p:cNvSpPr txBox="1"/>
          <p:nvPr/>
        </p:nvSpPr>
        <p:spPr>
          <a:xfrm>
            <a:off x="1737736" y="2361690"/>
            <a:ext cx="2337643" cy="646331"/>
          </a:xfrm>
          <a:prstGeom prst="rect">
            <a:avLst/>
          </a:prstGeom>
          <a:noFill/>
        </p:spPr>
        <p:txBody>
          <a:bodyPr wrap="square" rtlCol="0">
            <a:spAutoFit/>
          </a:bodyPr>
          <a:lstStyle/>
          <a:p>
            <a:r>
              <a:rPr lang="fr-FR" dirty="0" smtClean="0"/>
              <a:t>Est continu avec (se souvient)</a:t>
            </a:r>
            <a:endParaRPr lang="fr-FR" dirty="0"/>
          </a:p>
        </p:txBody>
      </p:sp>
      <p:sp>
        <p:nvSpPr>
          <p:cNvPr id="21" name="ZoneTexte 20"/>
          <p:cNvSpPr txBox="1"/>
          <p:nvPr/>
        </p:nvSpPr>
        <p:spPr>
          <a:xfrm>
            <a:off x="4706901" y="5447124"/>
            <a:ext cx="2110371" cy="369332"/>
          </a:xfrm>
          <a:prstGeom prst="rect">
            <a:avLst/>
          </a:prstGeom>
          <a:noFill/>
        </p:spPr>
        <p:txBody>
          <a:bodyPr wrap="square" rtlCol="0">
            <a:spAutoFit/>
          </a:bodyPr>
          <a:lstStyle/>
          <a:p>
            <a:r>
              <a:rPr lang="fr-FR" dirty="0" smtClean="0"/>
              <a:t>Est continu avec</a:t>
            </a:r>
            <a:endParaRPr lang="fr-FR" dirty="0"/>
          </a:p>
        </p:txBody>
      </p:sp>
      <p:sp>
        <p:nvSpPr>
          <p:cNvPr id="23" name="ZoneTexte 22"/>
          <p:cNvSpPr txBox="1"/>
          <p:nvPr/>
        </p:nvSpPr>
        <p:spPr>
          <a:xfrm>
            <a:off x="2706858" y="3285020"/>
            <a:ext cx="551397" cy="369332"/>
          </a:xfrm>
          <a:prstGeom prst="rect">
            <a:avLst/>
          </a:prstGeom>
          <a:noFill/>
        </p:spPr>
        <p:txBody>
          <a:bodyPr wrap="square" rtlCol="0">
            <a:spAutoFit/>
          </a:bodyPr>
          <a:lstStyle/>
          <a:p>
            <a:r>
              <a:rPr lang="fr-FR" dirty="0" smtClean="0"/>
              <a:t>=</a:t>
            </a:r>
            <a:endParaRPr lang="fr-FR" dirty="0"/>
          </a:p>
        </p:txBody>
      </p:sp>
      <p:sp>
        <p:nvSpPr>
          <p:cNvPr id="24" name="ZoneTexte 23"/>
          <p:cNvSpPr txBox="1"/>
          <p:nvPr/>
        </p:nvSpPr>
        <p:spPr>
          <a:xfrm>
            <a:off x="4653456" y="5981894"/>
            <a:ext cx="551397" cy="369332"/>
          </a:xfrm>
          <a:prstGeom prst="rect">
            <a:avLst/>
          </a:prstGeom>
          <a:noFill/>
        </p:spPr>
        <p:txBody>
          <a:bodyPr wrap="square" rtlCol="0">
            <a:spAutoFit/>
          </a:bodyPr>
          <a:lstStyle/>
          <a:p>
            <a:r>
              <a:rPr lang="fr-FR" dirty="0" smtClean="0"/>
              <a:t>=</a:t>
            </a:r>
            <a:endParaRPr lang="fr-FR" dirty="0"/>
          </a:p>
        </p:txBody>
      </p:sp>
      <p:sp>
        <p:nvSpPr>
          <p:cNvPr id="25" name="ZoneTexte 24"/>
          <p:cNvSpPr txBox="1"/>
          <p:nvPr/>
        </p:nvSpPr>
        <p:spPr>
          <a:xfrm>
            <a:off x="5676024" y="2679092"/>
            <a:ext cx="551397" cy="369332"/>
          </a:xfrm>
          <a:prstGeom prst="rect">
            <a:avLst/>
          </a:prstGeom>
          <a:noFill/>
        </p:spPr>
        <p:txBody>
          <a:bodyPr wrap="square" rtlCol="0">
            <a:spAutoFit/>
          </a:bodyPr>
          <a:lstStyle/>
          <a:p>
            <a:r>
              <a:rPr lang="fr-FR" dirty="0" smtClean="0"/>
              <a:t>=</a:t>
            </a:r>
            <a:endParaRPr lang="fr-FR" dirty="0"/>
          </a:p>
        </p:txBody>
      </p:sp>
      <p:sp>
        <p:nvSpPr>
          <p:cNvPr id="17" name="ZoneTexte 16"/>
          <p:cNvSpPr txBox="1"/>
          <p:nvPr/>
        </p:nvSpPr>
        <p:spPr>
          <a:xfrm>
            <a:off x="4929155" y="1993503"/>
            <a:ext cx="3193647" cy="369332"/>
          </a:xfrm>
          <a:prstGeom prst="rect">
            <a:avLst/>
          </a:prstGeom>
          <a:noFill/>
        </p:spPr>
        <p:txBody>
          <a:bodyPr wrap="square" rtlCol="0">
            <a:spAutoFit/>
          </a:bodyPr>
          <a:lstStyle/>
          <a:p>
            <a:r>
              <a:rPr lang="fr-FR" dirty="0" smtClean="0"/>
              <a:t>Est continu avec (se souvient)</a:t>
            </a:r>
            <a:endParaRPr lang="fr-FR" dirty="0"/>
          </a:p>
        </p:txBody>
      </p:sp>
    </p:spTree>
    <p:extLst>
      <p:ext uri="{BB962C8B-B14F-4D97-AF65-F5344CB8AC3E}">
        <p14:creationId xmlns:p14="http://schemas.microsoft.com/office/powerpoint/2010/main" val="150078086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L’objection de la duplication</a:t>
            </a:r>
            <a:endParaRPr lang="fr-FR" dirty="0"/>
          </a:p>
        </p:txBody>
      </p:sp>
      <p:sp>
        <p:nvSpPr>
          <p:cNvPr id="3" name="Espace réservé du texte 2"/>
          <p:cNvSpPr>
            <a:spLocks noGrp="1"/>
          </p:cNvSpPr>
          <p:nvPr>
            <p:ph type="body" idx="1"/>
          </p:nvPr>
        </p:nvSpPr>
        <p:spPr/>
        <p:txBody>
          <a:bodyPr/>
          <a:lstStyle/>
          <a:p>
            <a:endParaRPr lang="fr-FR"/>
          </a:p>
        </p:txBody>
      </p:sp>
    </p:spTree>
    <p:extLst>
      <p:ext uri="{BB962C8B-B14F-4D97-AF65-F5344CB8AC3E}">
        <p14:creationId xmlns:p14="http://schemas.microsoft.com/office/powerpoint/2010/main" val="324829898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6536" y="244158"/>
            <a:ext cx="8434775" cy="1339850"/>
          </a:xfrm>
        </p:spPr>
        <p:txBody>
          <a:bodyPr>
            <a:normAutofit/>
          </a:bodyPr>
          <a:lstStyle/>
          <a:p>
            <a:r>
              <a:rPr lang="fr-FR" sz="4000" dirty="0" smtClean="0"/>
              <a:t>Dissociation substance – personne (conscience) et duplication</a:t>
            </a:r>
            <a:endParaRPr lang="fr-FR" sz="4000" dirty="0"/>
          </a:p>
        </p:txBody>
      </p:sp>
      <p:sp>
        <p:nvSpPr>
          <p:cNvPr id="3" name="Espace réservé du contenu 2"/>
          <p:cNvSpPr>
            <a:spLocks noGrp="1"/>
          </p:cNvSpPr>
          <p:nvPr>
            <p:ph idx="1"/>
          </p:nvPr>
        </p:nvSpPr>
        <p:spPr/>
        <p:txBody>
          <a:bodyPr>
            <a:normAutofit lnSpcReduction="10000"/>
          </a:bodyPr>
          <a:lstStyle/>
          <a:p>
            <a:r>
              <a:rPr lang="fr-FR" dirty="0" smtClean="0"/>
              <a:t>Si la continuité psychologique est le seul critère, et même si toute conscience suppose une substance pour la porter, faut-il que ce soit toujours la même substance pour la même conscience? </a:t>
            </a:r>
          </a:p>
          <a:p>
            <a:pPr>
              <a:spcBef>
                <a:spcPts val="800"/>
              </a:spcBef>
              <a:buFontTx/>
              <a:buChar char="-"/>
            </a:pPr>
            <a:r>
              <a:rPr lang="fr-FR" dirty="0" smtClean="0"/>
              <a:t>Si oui: l’identité n’est-elle pas (aussi) assurée par cette substance?</a:t>
            </a:r>
          </a:p>
          <a:p>
            <a:pPr>
              <a:spcBef>
                <a:spcPts val="800"/>
              </a:spcBef>
              <a:buFontTx/>
              <a:buChar char="-"/>
            </a:pPr>
            <a:r>
              <a:rPr lang="fr-FR" dirty="0" smtClean="0"/>
              <a:t>Si non: il est possible que deux individus soient la </a:t>
            </a:r>
            <a:r>
              <a:rPr lang="fr-FR" i="1" dirty="0" smtClean="0"/>
              <a:t>suite psychologique</a:t>
            </a:r>
            <a:r>
              <a:rPr lang="fr-FR" dirty="0" smtClean="0"/>
              <a:t> d’un seul individu. Mais ils ne peuvent être identiques au premier et distincts entre eux</a:t>
            </a:r>
          </a:p>
        </p:txBody>
      </p:sp>
    </p:spTree>
    <p:extLst>
      <p:ext uri="{BB962C8B-B14F-4D97-AF65-F5344CB8AC3E}">
        <p14:creationId xmlns:p14="http://schemas.microsoft.com/office/powerpoint/2010/main" val="45876092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Télétransport</a:t>
            </a:r>
            <a:endParaRPr lang="fr-FR" dirty="0"/>
          </a:p>
        </p:txBody>
      </p:sp>
      <p:sp>
        <p:nvSpPr>
          <p:cNvPr id="3" name="Espace réservé du contenu 2"/>
          <p:cNvSpPr>
            <a:spLocks noGrp="1"/>
          </p:cNvSpPr>
          <p:nvPr>
            <p:ph idx="1"/>
          </p:nvPr>
        </p:nvSpPr>
        <p:spPr/>
        <p:txBody>
          <a:bodyPr/>
          <a:lstStyle/>
          <a:p>
            <a:pPr lvl="0">
              <a:spcBef>
                <a:spcPts val="600"/>
              </a:spcBef>
            </a:pPr>
            <a:r>
              <a:rPr lang="fr-FR" sz="2600" dirty="0"/>
              <a:t>Le </a:t>
            </a:r>
            <a:r>
              <a:rPr lang="fr-FR" sz="2600" dirty="0" err="1"/>
              <a:t>télétransporteur</a:t>
            </a:r>
            <a:r>
              <a:rPr lang="fr-FR" sz="2600" dirty="0"/>
              <a:t> : version non </a:t>
            </a:r>
            <a:r>
              <a:rPr lang="fr-FR" sz="2600" dirty="0" err="1"/>
              <a:t>branchante</a:t>
            </a:r>
            <a:r>
              <a:rPr lang="fr-FR" sz="2600" dirty="0"/>
              <a:t> </a:t>
            </a:r>
            <a:r>
              <a:rPr lang="fr-FR" sz="2600" dirty="0" smtClean="0"/>
              <a:t>(le voyage copie/numérise le corps et le détruit) </a:t>
            </a:r>
            <a:r>
              <a:rPr lang="fr-FR" sz="2600" dirty="0" smtClean="0"/>
              <a:t>et </a:t>
            </a:r>
            <a:r>
              <a:rPr lang="fr-FR" sz="2600" dirty="0"/>
              <a:t>version </a:t>
            </a:r>
            <a:r>
              <a:rPr lang="fr-FR" sz="2600" dirty="0" err="1" smtClean="0"/>
              <a:t>branchante</a:t>
            </a:r>
            <a:r>
              <a:rPr lang="fr-FR" sz="2600" dirty="0" smtClean="0"/>
              <a:t> (le </a:t>
            </a:r>
            <a:r>
              <a:rPr lang="fr-FR" sz="2600" dirty="0" err="1" smtClean="0"/>
              <a:t>télétransporteur</a:t>
            </a:r>
            <a:r>
              <a:rPr lang="fr-FR" sz="2600" dirty="0" smtClean="0"/>
              <a:t> copie le corps sans le détruire)</a:t>
            </a:r>
            <a:endParaRPr lang="fr-FR" sz="2600" dirty="0"/>
          </a:p>
          <a:p>
            <a:pPr lvl="1">
              <a:buClrTx/>
              <a:buFont typeface="Lucida Grande"/>
              <a:buChar char="-"/>
            </a:pPr>
            <a:r>
              <a:rPr lang="fr-FR" sz="2600" dirty="0"/>
              <a:t>La personne à l’arrivée est-elle identique à la personne au départ ?</a:t>
            </a:r>
          </a:p>
          <a:p>
            <a:pPr lvl="1">
              <a:buClrTx/>
              <a:buFont typeface="Lucida Grande"/>
              <a:buChar char="-"/>
            </a:pPr>
            <a:r>
              <a:rPr lang="fr-FR" sz="2600" dirty="0"/>
              <a:t>La personne survit-elle </a:t>
            </a:r>
            <a:r>
              <a:rPr lang="fr-FR" sz="2600" dirty="0" smtClean="0"/>
              <a:t>?</a:t>
            </a:r>
            <a:endParaRPr lang="fr-FR" sz="2600" dirty="0"/>
          </a:p>
        </p:txBody>
      </p:sp>
    </p:spTree>
    <p:extLst>
      <p:ext uri="{BB962C8B-B14F-4D97-AF65-F5344CB8AC3E}">
        <p14:creationId xmlns:p14="http://schemas.microsoft.com/office/powerpoint/2010/main" val="198884421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texte 2"/>
          <p:cNvSpPr>
            <a:spLocks noGrp="1"/>
          </p:cNvSpPr>
          <p:nvPr>
            <p:ph type="body" idx="1"/>
          </p:nvPr>
        </p:nvSpPr>
        <p:spPr/>
        <p:txBody>
          <a:bodyPr/>
          <a:lstStyle/>
          <a:p>
            <a:endParaRPr lang="fr-FR"/>
          </a:p>
        </p:txBody>
      </p:sp>
    </p:spTree>
    <p:extLst>
      <p:ext uri="{BB962C8B-B14F-4D97-AF65-F5344CB8AC3E}">
        <p14:creationId xmlns:p14="http://schemas.microsoft.com/office/powerpoint/2010/main" val="1210206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Duplication</a:t>
            </a:r>
            <a:endParaRPr lang="fr-FR" dirty="0"/>
          </a:p>
        </p:txBody>
      </p:sp>
      <p:sp>
        <p:nvSpPr>
          <p:cNvPr id="4" name="Ellipse 3"/>
          <p:cNvSpPr/>
          <p:nvPr/>
        </p:nvSpPr>
        <p:spPr>
          <a:xfrm>
            <a:off x="1453683" y="2205923"/>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 name="Connecteur droit 5"/>
          <p:cNvCxnSpPr/>
          <p:nvPr/>
        </p:nvCxnSpPr>
        <p:spPr>
          <a:xfrm>
            <a:off x="1771154" y="2941231"/>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Connecteur droit 6"/>
          <p:cNvCxnSpPr/>
          <p:nvPr/>
        </p:nvCxnSpPr>
        <p:spPr>
          <a:xfrm>
            <a:off x="1787863" y="3093631"/>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H="1">
            <a:off x="1052667" y="3093631"/>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Connecteur droit 13"/>
          <p:cNvCxnSpPr/>
          <p:nvPr/>
        </p:nvCxnSpPr>
        <p:spPr>
          <a:xfrm>
            <a:off x="1771154" y="4294867"/>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flipH="1">
            <a:off x="1453683" y="4294867"/>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0" name="Ellipse 19"/>
          <p:cNvSpPr/>
          <p:nvPr/>
        </p:nvSpPr>
        <p:spPr>
          <a:xfrm>
            <a:off x="5866878" y="1620560"/>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1" name="Connecteur droit 20"/>
          <p:cNvCxnSpPr/>
          <p:nvPr/>
        </p:nvCxnSpPr>
        <p:spPr>
          <a:xfrm>
            <a:off x="6184349" y="2355868"/>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Connecteur droit 21"/>
          <p:cNvCxnSpPr/>
          <p:nvPr/>
        </p:nvCxnSpPr>
        <p:spPr>
          <a:xfrm>
            <a:off x="6201058" y="2508268"/>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Connecteur droit 22"/>
          <p:cNvCxnSpPr/>
          <p:nvPr/>
        </p:nvCxnSpPr>
        <p:spPr>
          <a:xfrm flipH="1">
            <a:off x="5465862" y="2508268"/>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Connecteur droit 23"/>
          <p:cNvCxnSpPr/>
          <p:nvPr/>
        </p:nvCxnSpPr>
        <p:spPr>
          <a:xfrm>
            <a:off x="6184349" y="3709504"/>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Connecteur droit 24"/>
          <p:cNvCxnSpPr/>
          <p:nvPr/>
        </p:nvCxnSpPr>
        <p:spPr>
          <a:xfrm flipH="1">
            <a:off x="5866878" y="3709504"/>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6" name="ZoneTexte 25"/>
          <p:cNvSpPr txBox="1"/>
          <p:nvPr/>
        </p:nvSpPr>
        <p:spPr>
          <a:xfrm>
            <a:off x="1453683" y="5732060"/>
            <a:ext cx="634942" cy="646331"/>
          </a:xfrm>
          <a:prstGeom prst="rect">
            <a:avLst/>
          </a:prstGeom>
          <a:noFill/>
        </p:spPr>
        <p:txBody>
          <a:bodyPr wrap="square" rtlCol="0">
            <a:spAutoFit/>
          </a:bodyPr>
          <a:lstStyle/>
          <a:p>
            <a:r>
              <a:rPr lang="fr-FR" dirty="0" smtClean="0"/>
              <a:t>X</a:t>
            </a:r>
          </a:p>
          <a:p>
            <a:r>
              <a:rPr lang="fr-FR" dirty="0" smtClean="0"/>
              <a:t>T1</a:t>
            </a:r>
            <a:endParaRPr lang="fr-FR" dirty="0"/>
          </a:p>
        </p:txBody>
      </p:sp>
      <p:sp>
        <p:nvSpPr>
          <p:cNvPr id="27" name="ZoneTexte 26"/>
          <p:cNvSpPr txBox="1"/>
          <p:nvPr/>
        </p:nvSpPr>
        <p:spPr>
          <a:xfrm>
            <a:off x="6152950" y="5732060"/>
            <a:ext cx="634942" cy="646331"/>
          </a:xfrm>
          <a:prstGeom prst="rect">
            <a:avLst/>
          </a:prstGeom>
          <a:noFill/>
        </p:spPr>
        <p:txBody>
          <a:bodyPr wrap="square" rtlCol="0">
            <a:spAutoFit/>
          </a:bodyPr>
          <a:lstStyle/>
          <a:p>
            <a:endParaRPr lang="fr-FR" dirty="0" smtClean="0"/>
          </a:p>
          <a:p>
            <a:r>
              <a:rPr lang="fr-FR" dirty="0" smtClean="0"/>
              <a:t>T2</a:t>
            </a:r>
            <a:endParaRPr lang="fr-FR" dirty="0"/>
          </a:p>
        </p:txBody>
      </p:sp>
      <p:sp>
        <p:nvSpPr>
          <p:cNvPr id="29" name="Bulle ronde 28"/>
          <p:cNvSpPr/>
          <p:nvPr/>
        </p:nvSpPr>
        <p:spPr>
          <a:xfrm>
            <a:off x="2322551" y="1638390"/>
            <a:ext cx="1370139" cy="1135065"/>
          </a:xfrm>
          <a:prstGeom prst="wedgeEllipseCallout">
            <a:avLst>
              <a:gd name="adj1" fmla="val -56199"/>
              <a:gd name="adj2" fmla="val 41888"/>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ZoneTexte 29"/>
          <p:cNvSpPr txBox="1"/>
          <p:nvPr/>
        </p:nvSpPr>
        <p:spPr>
          <a:xfrm>
            <a:off x="2339261" y="1733804"/>
            <a:ext cx="1353429" cy="923330"/>
          </a:xfrm>
          <a:prstGeom prst="rect">
            <a:avLst/>
          </a:prstGeom>
          <a:noFill/>
        </p:spPr>
        <p:txBody>
          <a:bodyPr wrap="square" rtlCol="0">
            <a:spAutoFit/>
          </a:bodyPr>
          <a:lstStyle/>
          <a:p>
            <a:r>
              <a:rPr lang="fr-FR" dirty="0" smtClean="0"/>
              <a:t>J’ai conscience </a:t>
            </a:r>
          </a:p>
          <a:p>
            <a:r>
              <a:rPr lang="fr-FR" dirty="0" smtClean="0"/>
              <a:t>de faire A</a:t>
            </a:r>
            <a:endParaRPr lang="fr-FR" dirty="0"/>
          </a:p>
        </p:txBody>
      </p:sp>
      <p:sp>
        <p:nvSpPr>
          <p:cNvPr id="31" name="Bulle ronde 30"/>
          <p:cNvSpPr/>
          <p:nvPr/>
        </p:nvSpPr>
        <p:spPr>
          <a:xfrm>
            <a:off x="7061155" y="1620560"/>
            <a:ext cx="1835971" cy="1353636"/>
          </a:xfrm>
          <a:prstGeom prst="wedgeEllipseCallout">
            <a:avLst>
              <a:gd name="adj1" fmla="val -36588"/>
              <a:gd name="adj2" fmla="val 42843"/>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2" name="ZoneTexte 31"/>
          <p:cNvSpPr txBox="1"/>
          <p:nvPr/>
        </p:nvSpPr>
        <p:spPr>
          <a:xfrm>
            <a:off x="7161409" y="1733805"/>
            <a:ext cx="1735717" cy="1200329"/>
          </a:xfrm>
          <a:prstGeom prst="rect">
            <a:avLst/>
          </a:prstGeom>
          <a:noFill/>
        </p:spPr>
        <p:txBody>
          <a:bodyPr wrap="square" rtlCol="0">
            <a:spAutoFit/>
          </a:bodyPr>
          <a:lstStyle/>
          <a:p>
            <a:r>
              <a:rPr lang="fr-FR" dirty="0" smtClean="0"/>
              <a:t>Je me </a:t>
            </a:r>
            <a:r>
              <a:rPr lang="fr-FR" i="1" dirty="0" smtClean="0"/>
              <a:t>rappelle</a:t>
            </a:r>
            <a:r>
              <a:rPr lang="fr-FR" dirty="0" smtClean="0"/>
              <a:t> avoir fait A (eu </a:t>
            </a:r>
            <a:r>
              <a:rPr lang="fr-FR" dirty="0" err="1" smtClean="0"/>
              <a:t>csc</a:t>
            </a:r>
            <a:r>
              <a:rPr lang="fr-FR" dirty="0" smtClean="0"/>
              <a:t> de faire A) à T1</a:t>
            </a:r>
            <a:endParaRPr lang="fr-FR" dirty="0"/>
          </a:p>
        </p:txBody>
      </p:sp>
      <p:sp>
        <p:nvSpPr>
          <p:cNvPr id="34" name="ZoneTexte 33"/>
          <p:cNvSpPr txBox="1"/>
          <p:nvPr/>
        </p:nvSpPr>
        <p:spPr>
          <a:xfrm>
            <a:off x="2053187" y="4645351"/>
            <a:ext cx="5108221" cy="1200328"/>
          </a:xfrm>
          <a:prstGeom prst="rect">
            <a:avLst/>
          </a:prstGeom>
          <a:noFill/>
        </p:spPr>
        <p:txBody>
          <a:bodyPr wrap="square" rtlCol="0">
            <a:spAutoFit/>
          </a:bodyPr>
          <a:lstStyle/>
          <a:p>
            <a:r>
              <a:rPr lang="fr-FR" sz="2400" dirty="0" smtClean="0">
                <a:solidFill>
                  <a:srgbClr val="FF0000"/>
                </a:solidFill>
              </a:rPr>
              <a:t>X est la </a:t>
            </a:r>
            <a:r>
              <a:rPr lang="fr-FR" sz="2400" i="1" dirty="0" smtClean="0">
                <a:solidFill>
                  <a:srgbClr val="FF0000"/>
                </a:solidFill>
              </a:rPr>
              <a:t>même personne</a:t>
            </a:r>
            <a:r>
              <a:rPr lang="fr-FR" sz="2400" dirty="0" smtClean="0">
                <a:solidFill>
                  <a:srgbClr val="FF0000"/>
                </a:solidFill>
              </a:rPr>
              <a:t> que Y</a:t>
            </a:r>
          </a:p>
          <a:p>
            <a:r>
              <a:rPr lang="fr-FR" sz="2400" dirty="0" smtClean="0">
                <a:solidFill>
                  <a:srgbClr val="FF0000"/>
                </a:solidFill>
              </a:rPr>
              <a:t>X est la </a:t>
            </a:r>
            <a:r>
              <a:rPr lang="fr-FR" sz="2400" i="1" dirty="0" smtClean="0">
                <a:solidFill>
                  <a:srgbClr val="FF0000"/>
                </a:solidFill>
              </a:rPr>
              <a:t>même personne </a:t>
            </a:r>
            <a:r>
              <a:rPr lang="fr-FR" sz="2400" dirty="0" smtClean="0">
                <a:solidFill>
                  <a:srgbClr val="FF0000"/>
                </a:solidFill>
              </a:rPr>
              <a:t>que Z</a:t>
            </a:r>
          </a:p>
          <a:p>
            <a:r>
              <a:rPr lang="fr-FR" sz="2400" dirty="0" smtClean="0">
                <a:solidFill>
                  <a:srgbClr val="FF0000"/>
                </a:solidFill>
              </a:rPr>
              <a:t>Y n’est pas la même personne que Z</a:t>
            </a:r>
            <a:endParaRPr lang="fr-FR" sz="2400" dirty="0">
              <a:solidFill>
                <a:srgbClr val="FF0000"/>
              </a:solidFill>
            </a:endParaRPr>
          </a:p>
        </p:txBody>
      </p:sp>
      <p:sp>
        <p:nvSpPr>
          <p:cNvPr id="28" name="Ellipse 27"/>
          <p:cNvSpPr/>
          <p:nvPr/>
        </p:nvSpPr>
        <p:spPr>
          <a:xfrm>
            <a:off x="7140800" y="2974196"/>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33" name="Connecteur droit 32"/>
          <p:cNvCxnSpPr/>
          <p:nvPr/>
        </p:nvCxnSpPr>
        <p:spPr>
          <a:xfrm>
            <a:off x="7458271" y="3709504"/>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Connecteur droit 34"/>
          <p:cNvCxnSpPr/>
          <p:nvPr/>
        </p:nvCxnSpPr>
        <p:spPr>
          <a:xfrm>
            <a:off x="7474980" y="3861904"/>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36" name="Connecteur droit 35"/>
          <p:cNvCxnSpPr/>
          <p:nvPr/>
        </p:nvCxnSpPr>
        <p:spPr>
          <a:xfrm flipH="1">
            <a:off x="6739784" y="3861904"/>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37" name="Connecteur droit 36"/>
          <p:cNvCxnSpPr/>
          <p:nvPr/>
        </p:nvCxnSpPr>
        <p:spPr>
          <a:xfrm>
            <a:off x="7458271" y="5063140"/>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Connecteur droit 37"/>
          <p:cNvCxnSpPr/>
          <p:nvPr/>
        </p:nvCxnSpPr>
        <p:spPr>
          <a:xfrm flipH="1">
            <a:off x="7140800" y="5063140"/>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5" name="ZoneTexte 4"/>
          <p:cNvSpPr txBox="1"/>
          <p:nvPr/>
        </p:nvSpPr>
        <p:spPr>
          <a:xfrm>
            <a:off x="5932704" y="4342865"/>
            <a:ext cx="536707" cy="369332"/>
          </a:xfrm>
          <a:prstGeom prst="rect">
            <a:avLst/>
          </a:prstGeom>
          <a:noFill/>
        </p:spPr>
        <p:txBody>
          <a:bodyPr wrap="square" rtlCol="0">
            <a:spAutoFit/>
          </a:bodyPr>
          <a:lstStyle/>
          <a:p>
            <a:r>
              <a:rPr lang="fr-FR" dirty="0" smtClean="0"/>
              <a:t>Y</a:t>
            </a:r>
            <a:endParaRPr lang="fr-FR" dirty="0"/>
          </a:p>
        </p:txBody>
      </p:sp>
      <p:sp>
        <p:nvSpPr>
          <p:cNvPr id="8" name="ZoneTexte 7"/>
          <p:cNvSpPr txBox="1"/>
          <p:nvPr/>
        </p:nvSpPr>
        <p:spPr>
          <a:xfrm>
            <a:off x="7301833" y="6065833"/>
            <a:ext cx="490618" cy="369332"/>
          </a:xfrm>
          <a:prstGeom prst="rect">
            <a:avLst/>
          </a:prstGeom>
          <a:noFill/>
        </p:spPr>
        <p:txBody>
          <a:bodyPr wrap="square" rtlCol="0">
            <a:spAutoFit/>
          </a:bodyPr>
          <a:lstStyle/>
          <a:p>
            <a:r>
              <a:rPr lang="fr-FR" dirty="0" smtClean="0"/>
              <a:t>Z</a:t>
            </a:r>
            <a:endParaRPr lang="fr-FR" dirty="0"/>
          </a:p>
        </p:txBody>
      </p:sp>
      <p:sp>
        <p:nvSpPr>
          <p:cNvPr id="39" name="ZoneTexte 38"/>
          <p:cNvSpPr txBox="1"/>
          <p:nvPr/>
        </p:nvSpPr>
        <p:spPr>
          <a:xfrm>
            <a:off x="4196987" y="1886204"/>
            <a:ext cx="1735717" cy="1200329"/>
          </a:xfrm>
          <a:prstGeom prst="rect">
            <a:avLst/>
          </a:prstGeom>
          <a:noFill/>
        </p:spPr>
        <p:txBody>
          <a:bodyPr wrap="square" rtlCol="0">
            <a:spAutoFit/>
          </a:bodyPr>
          <a:lstStyle/>
          <a:p>
            <a:r>
              <a:rPr lang="fr-FR" dirty="0" smtClean="0"/>
              <a:t>Je me </a:t>
            </a:r>
            <a:r>
              <a:rPr lang="fr-FR" i="1" dirty="0" smtClean="0"/>
              <a:t>rappelle</a:t>
            </a:r>
            <a:r>
              <a:rPr lang="fr-FR" dirty="0" smtClean="0"/>
              <a:t> avoir fait A (eu </a:t>
            </a:r>
            <a:r>
              <a:rPr lang="fr-FR" dirty="0" err="1" smtClean="0"/>
              <a:t>csc</a:t>
            </a:r>
            <a:r>
              <a:rPr lang="fr-FR" dirty="0" smtClean="0"/>
              <a:t> de faire A) à T1</a:t>
            </a:r>
            <a:endParaRPr lang="fr-FR" dirty="0"/>
          </a:p>
        </p:txBody>
      </p:sp>
      <p:sp>
        <p:nvSpPr>
          <p:cNvPr id="40" name="Bulle ronde 39"/>
          <p:cNvSpPr/>
          <p:nvPr/>
        </p:nvSpPr>
        <p:spPr>
          <a:xfrm>
            <a:off x="4030907" y="1757786"/>
            <a:ext cx="1835971" cy="1353636"/>
          </a:xfrm>
          <a:prstGeom prst="wedgeEllipseCallout">
            <a:avLst>
              <a:gd name="adj1" fmla="val 57151"/>
              <a:gd name="adj2" fmla="val -15182"/>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41" name="Connecteur droit 40"/>
          <p:cNvCxnSpPr/>
          <p:nvPr/>
        </p:nvCxnSpPr>
        <p:spPr>
          <a:xfrm flipV="1">
            <a:off x="1906691" y="4080854"/>
            <a:ext cx="2124216" cy="2"/>
          </a:xfrm>
          <a:prstGeom prst="line">
            <a:avLst/>
          </a:prstGeom>
        </p:spPr>
        <p:style>
          <a:lnRef idx="2">
            <a:schemeClr val="accent1"/>
          </a:lnRef>
          <a:fillRef idx="0">
            <a:schemeClr val="accent1"/>
          </a:fillRef>
          <a:effectRef idx="1">
            <a:schemeClr val="accent1"/>
          </a:effectRef>
          <a:fontRef idx="minor">
            <a:schemeClr val="tx1"/>
          </a:fontRef>
        </p:style>
      </p:cxnSp>
      <p:cxnSp>
        <p:nvCxnSpPr>
          <p:cNvPr id="42" name="Connecteur droit 41"/>
          <p:cNvCxnSpPr/>
          <p:nvPr/>
        </p:nvCxnSpPr>
        <p:spPr>
          <a:xfrm flipV="1">
            <a:off x="4030907" y="3291715"/>
            <a:ext cx="1901797" cy="789142"/>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Connecteur droit 42"/>
          <p:cNvCxnSpPr/>
          <p:nvPr/>
        </p:nvCxnSpPr>
        <p:spPr>
          <a:xfrm>
            <a:off x="4030907" y="4080859"/>
            <a:ext cx="3270926" cy="982281"/>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3831458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3124" y="244158"/>
            <a:ext cx="8442618" cy="1339850"/>
          </a:xfrm>
        </p:spPr>
        <p:txBody>
          <a:bodyPr>
            <a:normAutofit fontScale="90000"/>
          </a:bodyPr>
          <a:lstStyle/>
          <a:p>
            <a:r>
              <a:rPr lang="fr-FR" dirty="0" smtClean="0"/>
              <a:t>Le critère corporel et l’objection de la fission cérébrale</a:t>
            </a:r>
            <a:endParaRPr lang="fr-FR" dirty="0"/>
          </a:p>
        </p:txBody>
      </p:sp>
      <p:sp>
        <p:nvSpPr>
          <p:cNvPr id="3" name="Espace réservé du contenu 2"/>
          <p:cNvSpPr>
            <a:spLocks noGrp="1"/>
          </p:cNvSpPr>
          <p:nvPr>
            <p:ph idx="1"/>
          </p:nvPr>
        </p:nvSpPr>
        <p:spPr/>
        <p:txBody>
          <a:bodyPr/>
          <a:lstStyle/>
          <a:p>
            <a:r>
              <a:rPr lang="fr-FR" dirty="0" smtClean="0"/>
              <a:t>L’objection de la duplication donne du crédit au critère physique: </a:t>
            </a:r>
            <a:r>
              <a:rPr lang="fr-FR" dirty="0" smtClean="0"/>
              <a:t>le cerveau assure l’IP. </a:t>
            </a:r>
            <a:endParaRPr lang="fr-FR" dirty="0"/>
          </a:p>
          <a:p>
            <a:r>
              <a:rPr lang="fr-FR" dirty="0" smtClean="0"/>
              <a:t>Mais quelle quantité de cerveau? Ce qui est nécessaire à la continuité psychologique?</a:t>
            </a:r>
          </a:p>
          <a:p>
            <a:r>
              <a:rPr lang="fr-FR" dirty="0" smtClean="0"/>
              <a:t>Hypothèse de la fission cérébrale: séparation des deux hémisphères, qui </a:t>
            </a:r>
            <a:r>
              <a:rPr lang="fr-FR" dirty="0"/>
              <a:t>permettent </a:t>
            </a:r>
            <a:r>
              <a:rPr lang="fr-FR" dirty="0" smtClean="0"/>
              <a:t>chacun </a:t>
            </a:r>
            <a:r>
              <a:rPr lang="fr-FR" dirty="0" smtClean="0"/>
              <a:t>la continuation psychologique de l’individu original</a:t>
            </a:r>
            <a:endParaRPr lang="fr-FR" dirty="0"/>
          </a:p>
        </p:txBody>
      </p:sp>
    </p:spTree>
    <p:extLst>
      <p:ext uri="{BB962C8B-B14F-4D97-AF65-F5344CB8AC3E}">
        <p14:creationId xmlns:p14="http://schemas.microsoft.com/office/powerpoint/2010/main" val="43749828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Image 3"/>
          <p:cNvPicPr>
            <a:picLocks noChangeAspect="1"/>
          </p:cNvPicPr>
          <p:nvPr/>
        </p:nvPicPr>
        <p:blipFill>
          <a:blip r:embed="rId2"/>
          <a:stretch>
            <a:fillRect/>
          </a:stretch>
        </p:blipFill>
        <p:spPr>
          <a:xfrm>
            <a:off x="1787863" y="1582572"/>
            <a:ext cx="5974707" cy="4784526"/>
          </a:xfrm>
          <a:prstGeom prst="rect">
            <a:avLst/>
          </a:prstGeom>
        </p:spPr>
      </p:pic>
    </p:spTree>
    <p:extLst>
      <p:ext uri="{BB962C8B-B14F-4D97-AF65-F5344CB8AC3E}">
        <p14:creationId xmlns:p14="http://schemas.microsoft.com/office/powerpoint/2010/main" val="357960262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Echec du critère corporel?</a:t>
            </a:r>
            <a:endParaRPr lang="fr-FR" dirty="0"/>
          </a:p>
        </p:txBody>
      </p:sp>
      <p:sp>
        <p:nvSpPr>
          <p:cNvPr id="3" name="Espace réservé du contenu 2"/>
          <p:cNvSpPr>
            <a:spLocks noGrp="1"/>
          </p:cNvSpPr>
          <p:nvPr>
            <p:ph idx="1"/>
          </p:nvPr>
        </p:nvSpPr>
        <p:spPr>
          <a:xfrm>
            <a:off x="900112" y="1888406"/>
            <a:ext cx="7345363" cy="4478692"/>
          </a:xfrm>
        </p:spPr>
        <p:txBody>
          <a:bodyPr>
            <a:normAutofit/>
          </a:bodyPr>
          <a:lstStyle/>
          <a:p>
            <a:pPr lvl="0">
              <a:spcBef>
                <a:spcPts val="600"/>
              </a:spcBef>
            </a:pPr>
            <a:r>
              <a:rPr lang="fr-FR" sz="2600" dirty="0" smtClean="0"/>
              <a:t>La </a:t>
            </a:r>
            <a:r>
              <a:rPr lang="fr-FR" sz="2600" dirty="0"/>
              <a:t>double transplantation (Wiggins) et la fission de la </a:t>
            </a:r>
            <a:r>
              <a:rPr lang="fr-FR" sz="2600" dirty="0" smtClean="0"/>
              <a:t>personne. Dans un cas de double transplantation (de chaque hémisphère) dans deux corps, trois possibilités:</a:t>
            </a:r>
            <a:endParaRPr lang="fr-FR" sz="2600" dirty="0"/>
          </a:p>
          <a:p>
            <a:pPr lvl="2">
              <a:buFont typeface="Lucida Grande"/>
              <a:buChar char="-"/>
            </a:pPr>
            <a:r>
              <a:rPr lang="fr-FR" sz="2600" dirty="0"/>
              <a:t>la personne ne survit pas/elle n’est identique à aucun des deux</a:t>
            </a:r>
          </a:p>
          <a:p>
            <a:pPr lvl="2">
              <a:buFont typeface="Lucida Grande"/>
              <a:buChar char="-"/>
            </a:pPr>
            <a:r>
              <a:rPr lang="fr-FR" sz="2600" dirty="0"/>
              <a:t>la personne survit dans l’un des deux/elle est identique à l’un des deux</a:t>
            </a:r>
          </a:p>
          <a:p>
            <a:pPr lvl="2">
              <a:buFont typeface="Lucida Grande"/>
              <a:buChar char="-"/>
            </a:pPr>
            <a:r>
              <a:rPr lang="fr-FR" sz="2600" dirty="0"/>
              <a:t>la personne survit dans les deux (mais </a:t>
            </a:r>
            <a:r>
              <a:rPr lang="fr-FR" sz="2600" dirty="0" smtClean="0"/>
              <a:t>elle n’est </a:t>
            </a:r>
            <a:r>
              <a:rPr lang="fr-FR" sz="2600" dirty="0"/>
              <a:t>identique </a:t>
            </a:r>
            <a:r>
              <a:rPr lang="fr-FR" sz="2600" dirty="0" smtClean="0"/>
              <a:t>à aucun des deux</a:t>
            </a:r>
            <a:r>
              <a:rPr lang="fr-FR" sz="2600" dirty="0"/>
              <a:t>)</a:t>
            </a:r>
          </a:p>
          <a:p>
            <a:pPr marL="0" indent="0">
              <a:buNone/>
            </a:pPr>
            <a:endParaRPr lang="fr-FR" dirty="0"/>
          </a:p>
        </p:txBody>
      </p:sp>
    </p:spTree>
    <p:extLst>
      <p:ext uri="{BB962C8B-B14F-4D97-AF65-F5344CB8AC3E}">
        <p14:creationId xmlns:p14="http://schemas.microsoft.com/office/powerpoint/2010/main" val="149353577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Généralisation du problème</a:t>
            </a:r>
          </a:p>
        </p:txBody>
      </p:sp>
      <p:sp>
        <p:nvSpPr>
          <p:cNvPr id="3" name="Espace réservé du contenu 2"/>
          <p:cNvSpPr>
            <a:spLocks noGrp="1"/>
          </p:cNvSpPr>
          <p:nvPr>
            <p:ph idx="1"/>
          </p:nvPr>
        </p:nvSpPr>
        <p:spPr>
          <a:xfrm>
            <a:off x="900112" y="2133601"/>
            <a:ext cx="7838695" cy="3931920"/>
          </a:xfrm>
        </p:spPr>
        <p:txBody>
          <a:bodyPr/>
          <a:lstStyle/>
          <a:p>
            <a:pPr lvl="0"/>
            <a:r>
              <a:rPr lang="fr-FR" dirty="0"/>
              <a:t>Les trois </a:t>
            </a:r>
            <a:r>
              <a:rPr lang="fr-FR" dirty="0" smtClean="0"/>
              <a:t>spectres (on fait varier la modification de la personne)</a:t>
            </a:r>
            <a:r>
              <a:rPr lang="fr-FR" dirty="0"/>
              <a:t> : physique, psychologique, combiné</a:t>
            </a:r>
          </a:p>
          <a:p>
            <a:pPr lvl="2">
              <a:buFont typeface="Wingdings" charset="2"/>
              <a:buChar char="Ø"/>
            </a:pPr>
            <a:endParaRPr lang="fr-FR" sz="2400" dirty="0" smtClean="0"/>
          </a:p>
          <a:p>
            <a:pPr lvl="2">
              <a:buFont typeface="Wingdings" charset="2"/>
              <a:buChar char="Ø"/>
            </a:pPr>
            <a:r>
              <a:rPr lang="fr-FR" sz="2400" dirty="0" smtClean="0"/>
              <a:t>il </a:t>
            </a:r>
            <a:r>
              <a:rPr lang="fr-FR" sz="2400" dirty="0"/>
              <a:t>y a une limite stricte (non-réductionniste)</a:t>
            </a:r>
          </a:p>
          <a:p>
            <a:pPr lvl="2">
              <a:buFont typeface="Wingdings" charset="2"/>
              <a:buChar char="Ø"/>
            </a:pPr>
            <a:r>
              <a:rPr lang="fr-FR" sz="2400" dirty="0"/>
              <a:t>la personne reste la même (non-réductionniste)</a:t>
            </a:r>
          </a:p>
          <a:p>
            <a:pPr lvl="2">
              <a:buFont typeface="Wingdings" charset="2"/>
              <a:buChar char="Ø"/>
            </a:pPr>
            <a:r>
              <a:rPr lang="fr-FR" sz="2400" dirty="0"/>
              <a:t>la question est vide, l’identité est indéterminée (réductionniste</a:t>
            </a:r>
            <a:r>
              <a:rPr lang="fr-FR" sz="2400" dirty="0" smtClean="0"/>
              <a:t>)</a:t>
            </a:r>
            <a:endParaRPr lang="fr-FR" sz="2400" dirty="0"/>
          </a:p>
        </p:txBody>
      </p:sp>
    </p:spTree>
    <p:extLst>
      <p:ext uri="{BB962C8B-B14F-4D97-AF65-F5344CB8AC3E}">
        <p14:creationId xmlns:p14="http://schemas.microsoft.com/office/powerpoint/2010/main" val="326007561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solutions</a:t>
            </a:r>
            <a:endParaRPr lang="fr-FR" dirty="0"/>
          </a:p>
        </p:txBody>
      </p:sp>
      <p:sp>
        <p:nvSpPr>
          <p:cNvPr id="3" name="Espace réservé du texte 2"/>
          <p:cNvSpPr>
            <a:spLocks noGrp="1"/>
          </p:cNvSpPr>
          <p:nvPr>
            <p:ph type="body" idx="1"/>
          </p:nvPr>
        </p:nvSpPr>
        <p:spPr/>
        <p:txBody>
          <a:bodyPr/>
          <a:lstStyle/>
          <a:p>
            <a:endParaRPr lang="fr-FR"/>
          </a:p>
        </p:txBody>
      </p:sp>
    </p:spTree>
    <p:extLst>
      <p:ext uri="{BB962C8B-B14F-4D97-AF65-F5344CB8AC3E}">
        <p14:creationId xmlns:p14="http://schemas.microsoft.com/office/powerpoint/2010/main" val="159554452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9366" y="244158"/>
            <a:ext cx="8089653" cy="1339850"/>
          </a:xfrm>
        </p:spPr>
        <p:txBody>
          <a:bodyPr>
            <a:normAutofit fontScale="90000"/>
          </a:bodyPr>
          <a:lstStyle/>
          <a:p>
            <a:r>
              <a:rPr lang="fr-FR" dirty="0" smtClean="0"/>
              <a:t>1. Continuité sans branchement</a:t>
            </a:r>
            <a:endParaRPr lang="fr-FR" dirty="0"/>
          </a:p>
        </p:txBody>
      </p:sp>
      <p:sp>
        <p:nvSpPr>
          <p:cNvPr id="3" name="Espace réservé du contenu 2"/>
          <p:cNvSpPr>
            <a:spLocks noGrp="1"/>
          </p:cNvSpPr>
          <p:nvPr>
            <p:ph idx="1"/>
          </p:nvPr>
        </p:nvSpPr>
        <p:spPr/>
        <p:txBody>
          <a:bodyPr/>
          <a:lstStyle/>
          <a:p>
            <a:endParaRPr lang="fr-FR" dirty="0"/>
          </a:p>
        </p:txBody>
      </p:sp>
      <p:sp>
        <p:nvSpPr>
          <p:cNvPr id="4" name="Rectangle 3"/>
          <p:cNvSpPr/>
          <p:nvPr/>
        </p:nvSpPr>
        <p:spPr>
          <a:xfrm>
            <a:off x="900113" y="2120890"/>
            <a:ext cx="7345362" cy="954107"/>
          </a:xfrm>
          <a:prstGeom prst="rect">
            <a:avLst/>
          </a:prstGeom>
        </p:spPr>
        <p:txBody>
          <a:bodyPr wrap="square">
            <a:spAutoFit/>
          </a:bodyPr>
          <a:lstStyle/>
          <a:p>
            <a:r>
              <a:rPr lang="fr-FR" sz="2800" dirty="0" smtClean="0"/>
              <a:t>Si la continuité n’est pas « </a:t>
            </a:r>
            <a:r>
              <a:rPr lang="fr-FR" sz="2800" dirty="0" err="1" smtClean="0"/>
              <a:t>branchante</a:t>
            </a:r>
            <a:r>
              <a:rPr lang="fr-FR" sz="2800" dirty="0" smtClean="0"/>
              <a:t> » Y est identique à X si Y continue X</a:t>
            </a:r>
            <a:endParaRPr lang="fr-FR" sz="2800" dirty="0"/>
          </a:p>
        </p:txBody>
      </p:sp>
      <p:cxnSp>
        <p:nvCxnSpPr>
          <p:cNvPr id="5" name="Connecteur droit 4"/>
          <p:cNvCxnSpPr/>
          <p:nvPr/>
        </p:nvCxnSpPr>
        <p:spPr>
          <a:xfrm flipV="1">
            <a:off x="2239814" y="4430649"/>
            <a:ext cx="2124216"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Connecteur droit 5"/>
          <p:cNvCxnSpPr/>
          <p:nvPr/>
        </p:nvCxnSpPr>
        <p:spPr>
          <a:xfrm flipV="1">
            <a:off x="4364030" y="3578360"/>
            <a:ext cx="2124216" cy="852292"/>
          </a:xfrm>
          <a:prstGeom prst="line">
            <a:avLst/>
          </a:prstGeom>
        </p:spPr>
        <p:style>
          <a:lnRef idx="2">
            <a:schemeClr val="accent1"/>
          </a:lnRef>
          <a:fillRef idx="0">
            <a:schemeClr val="accent1"/>
          </a:fillRef>
          <a:effectRef idx="1">
            <a:schemeClr val="accent1"/>
          </a:effectRef>
          <a:fontRef idx="minor">
            <a:schemeClr val="tx1"/>
          </a:fontRef>
        </p:style>
      </p:cxnSp>
      <p:sp>
        <p:nvSpPr>
          <p:cNvPr id="7" name="ZoneTexte 6"/>
          <p:cNvSpPr txBox="1"/>
          <p:nvPr/>
        </p:nvSpPr>
        <p:spPr>
          <a:xfrm>
            <a:off x="2763977" y="4612460"/>
            <a:ext cx="616292" cy="369332"/>
          </a:xfrm>
          <a:prstGeom prst="rect">
            <a:avLst/>
          </a:prstGeom>
          <a:noFill/>
        </p:spPr>
        <p:txBody>
          <a:bodyPr wrap="square" rtlCol="0">
            <a:spAutoFit/>
          </a:bodyPr>
          <a:lstStyle/>
          <a:p>
            <a:r>
              <a:rPr lang="fr-FR" dirty="0" smtClean="0"/>
              <a:t>X</a:t>
            </a:r>
            <a:endParaRPr lang="fr-FR" dirty="0"/>
          </a:p>
        </p:txBody>
      </p:sp>
      <p:sp>
        <p:nvSpPr>
          <p:cNvPr id="10" name="ZoneTexte 9"/>
          <p:cNvSpPr txBox="1"/>
          <p:nvPr/>
        </p:nvSpPr>
        <p:spPr>
          <a:xfrm>
            <a:off x="5624327" y="4061320"/>
            <a:ext cx="616292" cy="369332"/>
          </a:xfrm>
          <a:prstGeom prst="rect">
            <a:avLst/>
          </a:prstGeom>
          <a:noFill/>
        </p:spPr>
        <p:txBody>
          <a:bodyPr wrap="square" rtlCol="0">
            <a:spAutoFit/>
          </a:bodyPr>
          <a:lstStyle/>
          <a:p>
            <a:r>
              <a:rPr lang="fr-FR" dirty="0"/>
              <a:t>Y</a:t>
            </a:r>
          </a:p>
        </p:txBody>
      </p:sp>
    </p:spTree>
    <p:extLst>
      <p:ext uri="{BB962C8B-B14F-4D97-AF65-F5344CB8AC3E}">
        <p14:creationId xmlns:p14="http://schemas.microsoft.com/office/powerpoint/2010/main" val="15334825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2</a:t>
            </a:r>
            <a:r>
              <a:rPr lang="fr-FR" dirty="0" smtClean="0"/>
              <a:t>. Continuant le plus proche</a:t>
            </a:r>
            <a:endParaRPr lang="fr-FR" dirty="0"/>
          </a:p>
        </p:txBody>
      </p:sp>
      <p:sp>
        <p:nvSpPr>
          <p:cNvPr id="3" name="Espace réservé du contenu 2"/>
          <p:cNvSpPr>
            <a:spLocks noGrp="1"/>
          </p:cNvSpPr>
          <p:nvPr>
            <p:ph idx="1"/>
          </p:nvPr>
        </p:nvSpPr>
        <p:spPr>
          <a:xfrm>
            <a:off x="900112" y="1738002"/>
            <a:ext cx="7755150" cy="1567284"/>
          </a:xfrm>
        </p:spPr>
        <p:txBody>
          <a:bodyPr>
            <a:normAutofit/>
          </a:bodyPr>
          <a:lstStyle/>
          <a:p>
            <a:r>
              <a:rPr lang="fr-FR" sz="2800" dirty="0" smtClean="0"/>
              <a:t>Si la continuité est </a:t>
            </a:r>
            <a:r>
              <a:rPr lang="fr-FR" sz="2800" dirty="0" err="1" smtClean="0"/>
              <a:t>branchante</a:t>
            </a:r>
            <a:r>
              <a:rPr lang="fr-FR" sz="2800" dirty="0" smtClean="0"/>
              <a:t>, Y est identique à X si Y est le continuant le plus proche de X </a:t>
            </a:r>
            <a:endParaRPr lang="fr-FR" sz="2800" dirty="0"/>
          </a:p>
        </p:txBody>
      </p:sp>
      <p:cxnSp>
        <p:nvCxnSpPr>
          <p:cNvPr id="7" name="Connecteur droit 6"/>
          <p:cNvCxnSpPr/>
          <p:nvPr/>
        </p:nvCxnSpPr>
        <p:spPr>
          <a:xfrm flipV="1">
            <a:off x="1418092" y="5046889"/>
            <a:ext cx="2124216"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Connecteur droit 7"/>
          <p:cNvCxnSpPr/>
          <p:nvPr/>
        </p:nvCxnSpPr>
        <p:spPr>
          <a:xfrm flipV="1">
            <a:off x="3542308" y="4194600"/>
            <a:ext cx="2124216" cy="852292"/>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a:off x="3542308" y="5046894"/>
            <a:ext cx="2124216" cy="902419"/>
          </a:xfrm>
          <a:prstGeom prst="line">
            <a:avLst/>
          </a:prstGeom>
          <a:ln>
            <a:solidFill>
              <a:srgbClr val="FF6600"/>
            </a:solidFill>
          </a:ln>
        </p:spPr>
        <p:style>
          <a:lnRef idx="2">
            <a:schemeClr val="accent1"/>
          </a:lnRef>
          <a:fillRef idx="0">
            <a:schemeClr val="accent1"/>
          </a:fillRef>
          <a:effectRef idx="1">
            <a:schemeClr val="accent1"/>
          </a:effectRef>
          <a:fontRef idx="minor">
            <a:schemeClr val="tx1"/>
          </a:fontRef>
        </p:style>
      </p:cxnSp>
      <p:sp>
        <p:nvSpPr>
          <p:cNvPr id="10" name="ZoneTexte 9"/>
          <p:cNvSpPr txBox="1"/>
          <p:nvPr/>
        </p:nvSpPr>
        <p:spPr>
          <a:xfrm>
            <a:off x="1821281" y="4545540"/>
            <a:ext cx="517979" cy="369332"/>
          </a:xfrm>
          <a:prstGeom prst="rect">
            <a:avLst/>
          </a:prstGeom>
          <a:noFill/>
        </p:spPr>
        <p:txBody>
          <a:bodyPr wrap="square" rtlCol="0">
            <a:spAutoFit/>
          </a:bodyPr>
          <a:lstStyle/>
          <a:p>
            <a:r>
              <a:rPr lang="fr-FR" dirty="0" smtClean="0"/>
              <a:t>X</a:t>
            </a:r>
            <a:endParaRPr lang="fr-FR" dirty="0"/>
          </a:p>
        </p:txBody>
      </p:sp>
      <p:sp>
        <p:nvSpPr>
          <p:cNvPr id="11" name="ZoneTexte 10"/>
          <p:cNvSpPr txBox="1"/>
          <p:nvPr/>
        </p:nvSpPr>
        <p:spPr>
          <a:xfrm>
            <a:off x="3995470" y="4112718"/>
            <a:ext cx="517979" cy="369332"/>
          </a:xfrm>
          <a:prstGeom prst="rect">
            <a:avLst/>
          </a:prstGeom>
          <a:noFill/>
        </p:spPr>
        <p:txBody>
          <a:bodyPr wrap="square" rtlCol="0">
            <a:spAutoFit/>
          </a:bodyPr>
          <a:lstStyle/>
          <a:p>
            <a:r>
              <a:rPr lang="fr-FR" dirty="0"/>
              <a:t>Y</a:t>
            </a:r>
          </a:p>
        </p:txBody>
      </p:sp>
      <p:sp>
        <p:nvSpPr>
          <p:cNvPr id="12" name="ZoneTexte 11"/>
          <p:cNvSpPr txBox="1"/>
          <p:nvPr/>
        </p:nvSpPr>
        <p:spPr>
          <a:xfrm>
            <a:off x="6265875" y="4482050"/>
            <a:ext cx="1487101" cy="369332"/>
          </a:xfrm>
          <a:prstGeom prst="rect">
            <a:avLst/>
          </a:prstGeom>
          <a:noFill/>
        </p:spPr>
        <p:txBody>
          <a:bodyPr wrap="square" rtlCol="0">
            <a:spAutoFit/>
          </a:bodyPr>
          <a:lstStyle/>
          <a:p>
            <a:r>
              <a:rPr lang="fr-FR" dirty="0" smtClean="0"/>
              <a:t>1) X = Y</a:t>
            </a:r>
            <a:endParaRPr lang="fr-FR" dirty="0"/>
          </a:p>
        </p:txBody>
      </p:sp>
      <p:sp>
        <p:nvSpPr>
          <p:cNvPr id="14" name="ZoneTexte 13"/>
          <p:cNvSpPr txBox="1"/>
          <p:nvPr/>
        </p:nvSpPr>
        <p:spPr>
          <a:xfrm>
            <a:off x="6265875" y="4851382"/>
            <a:ext cx="1487101" cy="369332"/>
          </a:xfrm>
          <a:prstGeom prst="rect">
            <a:avLst/>
          </a:prstGeom>
          <a:noFill/>
        </p:spPr>
        <p:txBody>
          <a:bodyPr wrap="square" rtlCol="0">
            <a:spAutoFit/>
          </a:bodyPr>
          <a:lstStyle/>
          <a:p>
            <a:r>
              <a:rPr lang="fr-FR" dirty="0"/>
              <a:t>2</a:t>
            </a:r>
            <a:r>
              <a:rPr lang="fr-FR" dirty="0" smtClean="0"/>
              <a:t>) X = Y</a:t>
            </a:r>
            <a:endParaRPr lang="fr-FR" dirty="0"/>
          </a:p>
        </p:txBody>
      </p:sp>
      <p:sp>
        <p:nvSpPr>
          <p:cNvPr id="15" name="ZoneTexte 14"/>
          <p:cNvSpPr txBox="1"/>
          <p:nvPr/>
        </p:nvSpPr>
        <p:spPr>
          <a:xfrm>
            <a:off x="6265875" y="5220714"/>
            <a:ext cx="2723567" cy="369332"/>
          </a:xfrm>
          <a:prstGeom prst="rect">
            <a:avLst/>
          </a:prstGeom>
          <a:noFill/>
        </p:spPr>
        <p:txBody>
          <a:bodyPr wrap="square" rtlCol="0">
            <a:spAutoFit/>
          </a:bodyPr>
          <a:lstStyle/>
          <a:p>
            <a:r>
              <a:rPr lang="fr-FR" dirty="0"/>
              <a:t>3</a:t>
            </a:r>
            <a:r>
              <a:rPr lang="fr-FR" dirty="0" smtClean="0"/>
              <a:t>) X ≠ Y, cesse d’exister</a:t>
            </a:r>
            <a:endParaRPr lang="fr-FR" dirty="0"/>
          </a:p>
        </p:txBody>
      </p:sp>
      <p:cxnSp>
        <p:nvCxnSpPr>
          <p:cNvPr id="17" name="Connecteur droit 16"/>
          <p:cNvCxnSpPr/>
          <p:nvPr/>
        </p:nvCxnSpPr>
        <p:spPr>
          <a:xfrm>
            <a:off x="3542308" y="5046894"/>
            <a:ext cx="2124216" cy="902419"/>
          </a:xfrm>
          <a:prstGeom prst="line">
            <a:avLst/>
          </a:prstGeom>
          <a:ln>
            <a:solidFill>
              <a:srgbClr val="66755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179869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a:t>
            </a:r>
            <a:r>
              <a:rPr lang="fr-FR" dirty="0" smtClean="0"/>
              <a:t>. Habitants multiples</a:t>
            </a:r>
            <a:endParaRPr lang="fr-FR" dirty="0"/>
          </a:p>
        </p:txBody>
      </p:sp>
      <p:sp>
        <p:nvSpPr>
          <p:cNvPr id="3" name="Espace réservé du contenu 2"/>
          <p:cNvSpPr>
            <a:spLocks noGrp="1"/>
          </p:cNvSpPr>
          <p:nvPr>
            <p:ph idx="1"/>
          </p:nvPr>
        </p:nvSpPr>
        <p:spPr>
          <a:xfrm>
            <a:off x="900112" y="2133601"/>
            <a:ext cx="7345363" cy="1726766"/>
          </a:xfrm>
        </p:spPr>
        <p:txBody>
          <a:bodyPr/>
          <a:lstStyle/>
          <a:p>
            <a:r>
              <a:rPr lang="fr-FR" dirty="0" smtClean="0"/>
              <a:t>La ‘fission’ révèle qu’il y avait plusieurs personnes qui se sont séparées au moment de la fission (comme une route peut avoir un tronçon commun à deux trajets)</a:t>
            </a:r>
          </a:p>
          <a:p>
            <a:endParaRPr lang="fr-FR" dirty="0"/>
          </a:p>
        </p:txBody>
      </p:sp>
      <p:cxnSp>
        <p:nvCxnSpPr>
          <p:cNvPr id="4" name="Connecteur droit 3"/>
          <p:cNvCxnSpPr/>
          <p:nvPr/>
        </p:nvCxnSpPr>
        <p:spPr>
          <a:xfrm flipV="1">
            <a:off x="1418092" y="5046889"/>
            <a:ext cx="2124216"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Connecteur droit 4"/>
          <p:cNvCxnSpPr/>
          <p:nvPr/>
        </p:nvCxnSpPr>
        <p:spPr>
          <a:xfrm flipV="1">
            <a:off x="3542308" y="4194600"/>
            <a:ext cx="2124216" cy="852292"/>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Connecteur droit 5"/>
          <p:cNvCxnSpPr/>
          <p:nvPr/>
        </p:nvCxnSpPr>
        <p:spPr>
          <a:xfrm>
            <a:off x="3542308" y="5046894"/>
            <a:ext cx="2124216" cy="902419"/>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7" name="ZoneTexte 6"/>
          <p:cNvSpPr txBox="1"/>
          <p:nvPr/>
        </p:nvSpPr>
        <p:spPr>
          <a:xfrm>
            <a:off x="1203047" y="4478694"/>
            <a:ext cx="1320011" cy="461665"/>
          </a:xfrm>
          <a:prstGeom prst="rect">
            <a:avLst/>
          </a:prstGeom>
          <a:noFill/>
        </p:spPr>
        <p:txBody>
          <a:bodyPr wrap="square" rtlCol="0">
            <a:spAutoFit/>
          </a:bodyPr>
          <a:lstStyle/>
          <a:p>
            <a:r>
              <a:rPr lang="fr-FR" sz="2400" dirty="0" smtClean="0"/>
              <a:t>Nantes</a:t>
            </a:r>
            <a:endParaRPr lang="fr-FR" sz="2400" dirty="0"/>
          </a:p>
        </p:txBody>
      </p:sp>
      <p:sp>
        <p:nvSpPr>
          <p:cNvPr id="8" name="Ellipse 7"/>
          <p:cNvSpPr/>
          <p:nvPr/>
        </p:nvSpPr>
        <p:spPr>
          <a:xfrm>
            <a:off x="866693" y="4821283"/>
            <a:ext cx="517979" cy="4512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Ellipse 8"/>
          <p:cNvSpPr/>
          <p:nvPr/>
        </p:nvSpPr>
        <p:spPr>
          <a:xfrm>
            <a:off x="5666524" y="3935571"/>
            <a:ext cx="517979" cy="4512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Ellipse 9"/>
          <p:cNvSpPr/>
          <p:nvPr/>
        </p:nvSpPr>
        <p:spPr>
          <a:xfrm>
            <a:off x="5666524" y="5723707"/>
            <a:ext cx="517979" cy="45121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1" name="ZoneTexte 10"/>
          <p:cNvSpPr txBox="1"/>
          <p:nvPr/>
        </p:nvSpPr>
        <p:spPr>
          <a:xfrm>
            <a:off x="6549928" y="3935571"/>
            <a:ext cx="1152921" cy="461665"/>
          </a:xfrm>
          <a:prstGeom prst="rect">
            <a:avLst/>
          </a:prstGeom>
          <a:noFill/>
        </p:spPr>
        <p:txBody>
          <a:bodyPr wrap="square" rtlCol="0">
            <a:spAutoFit/>
          </a:bodyPr>
          <a:lstStyle/>
          <a:p>
            <a:r>
              <a:rPr lang="fr-FR" sz="2400" dirty="0" smtClean="0"/>
              <a:t>Paris</a:t>
            </a:r>
            <a:endParaRPr lang="fr-FR" sz="2400" dirty="0"/>
          </a:p>
        </p:txBody>
      </p:sp>
      <p:sp>
        <p:nvSpPr>
          <p:cNvPr id="12" name="ZoneTexte 11"/>
          <p:cNvSpPr txBox="1"/>
          <p:nvPr/>
        </p:nvSpPr>
        <p:spPr>
          <a:xfrm>
            <a:off x="6549928" y="5704900"/>
            <a:ext cx="1152921" cy="461665"/>
          </a:xfrm>
          <a:prstGeom prst="rect">
            <a:avLst/>
          </a:prstGeom>
          <a:noFill/>
        </p:spPr>
        <p:txBody>
          <a:bodyPr wrap="square" rtlCol="0">
            <a:spAutoFit/>
          </a:bodyPr>
          <a:lstStyle/>
          <a:p>
            <a:r>
              <a:rPr lang="fr-FR" sz="2400" dirty="0" smtClean="0"/>
              <a:t>Lyon</a:t>
            </a:r>
            <a:endParaRPr lang="fr-FR" sz="2400" dirty="0"/>
          </a:p>
        </p:txBody>
      </p:sp>
      <p:cxnSp>
        <p:nvCxnSpPr>
          <p:cNvPr id="13" name="Connecteur droit 12"/>
          <p:cNvCxnSpPr/>
          <p:nvPr/>
        </p:nvCxnSpPr>
        <p:spPr>
          <a:xfrm flipV="1">
            <a:off x="1418092" y="5071622"/>
            <a:ext cx="2124216" cy="1"/>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903286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a:t>
            </a:r>
            <a:r>
              <a:rPr lang="fr-FR" dirty="0" smtClean="0"/>
              <a:t>.bis Parties temporelles</a:t>
            </a:r>
            <a:endParaRPr lang="fr-FR" dirty="0"/>
          </a:p>
        </p:txBody>
      </p:sp>
      <p:sp>
        <p:nvSpPr>
          <p:cNvPr id="4" name="Rectangle 3"/>
          <p:cNvSpPr/>
          <p:nvPr/>
        </p:nvSpPr>
        <p:spPr>
          <a:xfrm>
            <a:off x="1253175" y="3125059"/>
            <a:ext cx="3007620" cy="914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Rectangle 7"/>
          <p:cNvSpPr/>
          <p:nvPr/>
        </p:nvSpPr>
        <p:spPr>
          <a:xfrm rot="1549495">
            <a:off x="4184307" y="3862905"/>
            <a:ext cx="3109692" cy="898759"/>
          </a:xfrm>
          <a:prstGeom prst="rec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7" name="Rectangle 6"/>
          <p:cNvSpPr/>
          <p:nvPr/>
        </p:nvSpPr>
        <p:spPr>
          <a:xfrm rot="20765369">
            <a:off x="3928635" y="2732755"/>
            <a:ext cx="3375218" cy="914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Accolade ouvrante 8"/>
          <p:cNvSpPr/>
          <p:nvPr/>
        </p:nvSpPr>
        <p:spPr>
          <a:xfrm rot="4911426">
            <a:off x="3898841" y="-548386"/>
            <a:ext cx="693798" cy="5777674"/>
          </a:xfrm>
          <a:prstGeom prst="leftBrace">
            <a:avLst>
              <a:gd name="adj1" fmla="val 42879"/>
              <a:gd name="adj2" fmla="val 50820"/>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0" name="ZoneTexte 9"/>
          <p:cNvSpPr txBox="1"/>
          <p:nvPr/>
        </p:nvSpPr>
        <p:spPr>
          <a:xfrm>
            <a:off x="2088624" y="1938539"/>
            <a:ext cx="2055207" cy="461665"/>
          </a:xfrm>
          <a:prstGeom prst="rect">
            <a:avLst/>
          </a:prstGeom>
          <a:noFill/>
        </p:spPr>
        <p:txBody>
          <a:bodyPr wrap="square" rtlCol="0">
            <a:spAutoFit/>
          </a:bodyPr>
          <a:lstStyle/>
          <a:p>
            <a:r>
              <a:rPr lang="fr-FR" sz="2400" dirty="0" smtClean="0"/>
              <a:t>Personne A</a:t>
            </a:r>
            <a:endParaRPr lang="fr-FR" sz="2400" dirty="0"/>
          </a:p>
        </p:txBody>
      </p:sp>
      <p:sp>
        <p:nvSpPr>
          <p:cNvPr id="11" name="Accolade ouvrante 10"/>
          <p:cNvSpPr/>
          <p:nvPr/>
        </p:nvSpPr>
        <p:spPr>
          <a:xfrm rot="16930560">
            <a:off x="3796932" y="2153879"/>
            <a:ext cx="693798" cy="5777674"/>
          </a:xfrm>
          <a:prstGeom prst="leftBrace">
            <a:avLst>
              <a:gd name="adj1" fmla="val 42879"/>
              <a:gd name="adj2" fmla="val 50820"/>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2" name="ZoneTexte 11"/>
          <p:cNvSpPr txBox="1"/>
          <p:nvPr/>
        </p:nvSpPr>
        <p:spPr>
          <a:xfrm>
            <a:off x="2241024" y="5529447"/>
            <a:ext cx="2055207" cy="461665"/>
          </a:xfrm>
          <a:prstGeom prst="rect">
            <a:avLst/>
          </a:prstGeom>
          <a:noFill/>
        </p:spPr>
        <p:txBody>
          <a:bodyPr wrap="square" rtlCol="0">
            <a:spAutoFit/>
          </a:bodyPr>
          <a:lstStyle/>
          <a:p>
            <a:r>
              <a:rPr lang="fr-FR" sz="2400" dirty="0" smtClean="0"/>
              <a:t>Personne B</a:t>
            </a:r>
            <a:endParaRPr lang="fr-FR" sz="2400" dirty="0"/>
          </a:p>
        </p:txBody>
      </p:sp>
      <p:sp>
        <p:nvSpPr>
          <p:cNvPr id="13" name="ZoneTexte 12"/>
          <p:cNvSpPr txBox="1"/>
          <p:nvPr/>
        </p:nvSpPr>
        <p:spPr>
          <a:xfrm>
            <a:off x="1336892" y="5947632"/>
            <a:ext cx="6248994" cy="369332"/>
          </a:xfrm>
          <a:prstGeom prst="rect">
            <a:avLst/>
          </a:prstGeom>
          <a:noFill/>
        </p:spPr>
        <p:txBody>
          <a:bodyPr wrap="square" rtlCol="0">
            <a:spAutoFit/>
          </a:bodyPr>
          <a:lstStyle/>
          <a:p>
            <a:r>
              <a:rPr lang="fr-FR" dirty="0" smtClean="0"/>
              <a:t>T1                                        T2						T3</a:t>
            </a:r>
            <a:endParaRPr lang="fr-FR" dirty="0"/>
          </a:p>
        </p:txBody>
      </p:sp>
      <p:sp>
        <p:nvSpPr>
          <p:cNvPr id="14" name="ZoneTexte 13"/>
          <p:cNvSpPr txBox="1"/>
          <p:nvPr/>
        </p:nvSpPr>
        <p:spPr>
          <a:xfrm>
            <a:off x="501270" y="4624193"/>
            <a:ext cx="2155461" cy="1323439"/>
          </a:xfrm>
          <a:prstGeom prst="rect">
            <a:avLst/>
          </a:prstGeom>
          <a:noFill/>
        </p:spPr>
        <p:txBody>
          <a:bodyPr wrap="square" rtlCol="0">
            <a:spAutoFit/>
          </a:bodyPr>
          <a:lstStyle/>
          <a:p>
            <a:r>
              <a:rPr lang="fr-FR" sz="2000" dirty="0" smtClean="0"/>
              <a:t>A et B coïncident jusqu’à T2 (enfance) puis se séparent</a:t>
            </a:r>
            <a:endParaRPr lang="fr-FR" sz="2000" dirty="0"/>
          </a:p>
        </p:txBody>
      </p:sp>
    </p:spTree>
    <p:extLst>
      <p:ext uri="{BB962C8B-B14F-4D97-AF65-F5344CB8AC3E}">
        <p14:creationId xmlns:p14="http://schemas.microsoft.com/office/powerpoint/2010/main" val="279884384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7980" y="244158"/>
            <a:ext cx="8103864" cy="1339850"/>
          </a:xfrm>
        </p:spPr>
        <p:txBody>
          <a:bodyPr>
            <a:normAutofit fontScale="90000"/>
          </a:bodyPr>
          <a:lstStyle/>
          <a:p>
            <a:r>
              <a:rPr lang="fr-FR" dirty="0" smtClean="0"/>
              <a:t>Critère épistémique (symptôme) et critère métaphysique</a:t>
            </a:r>
            <a:endParaRPr lang="fr-FR" dirty="0"/>
          </a:p>
        </p:txBody>
      </p:sp>
      <p:sp>
        <p:nvSpPr>
          <p:cNvPr id="3" name="Espace réservé du contenu 2"/>
          <p:cNvSpPr>
            <a:spLocks noGrp="1"/>
          </p:cNvSpPr>
          <p:nvPr>
            <p:ph idx="1"/>
          </p:nvPr>
        </p:nvSpPr>
        <p:spPr>
          <a:xfrm>
            <a:off x="751906" y="1871693"/>
            <a:ext cx="7686140" cy="4328290"/>
          </a:xfrm>
        </p:spPr>
        <p:txBody>
          <a:bodyPr>
            <a:normAutofit fontScale="92500" lnSpcReduction="10000"/>
          </a:bodyPr>
          <a:lstStyle/>
          <a:p>
            <a:pPr>
              <a:buFontTx/>
              <a:buChar char="-"/>
            </a:pPr>
            <a:r>
              <a:rPr lang="fr-FR" dirty="0"/>
              <a:t>C</a:t>
            </a:r>
            <a:r>
              <a:rPr lang="fr-FR" dirty="0" smtClean="0"/>
              <a:t>’est de l’eau car c’est liquide, inodore, incolore</a:t>
            </a:r>
          </a:p>
          <a:p>
            <a:pPr>
              <a:spcBef>
                <a:spcPts val="200"/>
              </a:spcBef>
              <a:buFontTx/>
              <a:buChar char="-"/>
            </a:pPr>
            <a:r>
              <a:rPr lang="fr-FR" dirty="0" smtClean="0"/>
              <a:t>C’est de l’eau car c’est de l’H</a:t>
            </a:r>
            <a:r>
              <a:rPr lang="fr-FR" baseline="-25000" dirty="0" smtClean="0"/>
              <a:t>2</a:t>
            </a:r>
            <a:r>
              <a:rPr lang="fr-FR" dirty="0" smtClean="0"/>
              <a:t>O</a:t>
            </a:r>
          </a:p>
          <a:p>
            <a:pPr>
              <a:buFontTx/>
              <a:buChar char="-"/>
            </a:pPr>
            <a:r>
              <a:rPr lang="fr-FR" dirty="0" smtClean="0"/>
              <a:t>Il fera beau demain car le soleil est </a:t>
            </a:r>
            <a:r>
              <a:rPr lang="fr-FR" dirty="0"/>
              <a:t>r</a:t>
            </a:r>
            <a:r>
              <a:rPr lang="fr-FR" dirty="0" smtClean="0"/>
              <a:t>ouge ce soir</a:t>
            </a:r>
          </a:p>
          <a:p>
            <a:pPr>
              <a:spcBef>
                <a:spcPts val="200"/>
              </a:spcBef>
              <a:buFontTx/>
              <a:buChar char="-"/>
            </a:pPr>
            <a:r>
              <a:rPr lang="fr-FR" dirty="0" smtClean="0"/>
              <a:t>Il fait beau car le ciel est dégagé</a:t>
            </a:r>
          </a:p>
          <a:p>
            <a:pPr>
              <a:buFontTx/>
              <a:buChar char="-"/>
            </a:pPr>
            <a:r>
              <a:rPr lang="fr-FR" dirty="0" smtClean="0"/>
              <a:t>C’est ma voiture car c’est le même modèle, la même couleur et elle est garée où je l’ai laissée hier</a:t>
            </a:r>
          </a:p>
          <a:p>
            <a:pPr>
              <a:spcBef>
                <a:spcPts val="200"/>
              </a:spcBef>
              <a:buFontTx/>
              <a:buChar char="-"/>
            </a:pPr>
            <a:r>
              <a:rPr lang="fr-FR" dirty="0" smtClean="0"/>
              <a:t>C’est ma voiture car elle n’a connu que peu de changements depuis mon acquisition</a:t>
            </a:r>
          </a:p>
          <a:p>
            <a:pPr>
              <a:spcBef>
                <a:spcPts val="1400"/>
              </a:spcBef>
              <a:buFontTx/>
              <a:buChar char="-"/>
            </a:pPr>
            <a:r>
              <a:rPr lang="fr-FR" dirty="0" smtClean="0"/>
              <a:t>C’est Jean car il a le même visage et parle comme lui</a:t>
            </a:r>
          </a:p>
          <a:p>
            <a:pPr>
              <a:spcBef>
                <a:spcPts val="200"/>
              </a:spcBef>
              <a:buFontTx/>
              <a:buChar char="-"/>
            </a:pPr>
            <a:r>
              <a:rPr lang="fr-FR" dirty="0" smtClean="0"/>
              <a:t>C’est Jean car … c’est le même homme/c’est la même personne</a:t>
            </a:r>
            <a:endParaRPr lang="fr-FR" dirty="0"/>
          </a:p>
        </p:txBody>
      </p:sp>
    </p:spTree>
    <p:extLst>
      <p:ext uri="{BB962C8B-B14F-4D97-AF65-F5344CB8AC3E}">
        <p14:creationId xmlns:p14="http://schemas.microsoft.com/office/powerpoint/2010/main" val="282718182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a:t>
            </a:r>
            <a:r>
              <a:rPr lang="fr-FR" dirty="0" smtClean="0"/>
              <a:t>. La personne comme universel</a:t>
            </a:r>
            <a:endParaRPr lang="fr-FR" dirty="0"/>
          </a:p>
        </p:txBody>
      </p:sp>
      <p:sp>
        <p:nvSpPr>
          <p:cNvPr id="3" name="Espace réservé du contenu 2"/>
          <p:cNvSpPr>
            <a:spLocks noGrp="1"/>
          </p:cNvSpPr>
          <p:nvPr>
            <p:ph idx="1"/>
          </p:nvPr>
        </p:nvSpPr>
        <p:spPr>
          <a:xfrm>
            <a:off x="900112" y="1921828"/>
            <a:ext cx="7571351" cy="4143693"/>
          </a:xfrm>
        </p:spPr>
        <p:txBody>
          <a:bodyPr>
            <a:normAutofit lnSpcReduction="10000"/>
          </a:bodyPr>
          <a:lstStyle/>
          <a:p>
            <a:r>
              <a:rPr lang="fr-FR" dirty="0" smtClean="0"/>
              <a:t>La personne est un universel qui peut être </a:t>
            </a:r>
            <a:r>
              <a:rPr lang="fr-FR" i="1" dirty="0" smtClean="0"/>
              <a:t>réalisé</a:t>
            </a:r>
            <a:r>
              <a:rPr lang="fr-FR" dirty="0" smtClean="0"/>
              <a:t> ou </a:t>
            </a:r>
            <a:r>
              <a:rPr lang="fr-FR" i="1" dirty="0" smtClean="0"/>
              <a:t>instancié</a:t>
            </a:r>
            <a:r>
              <a:rPr lang="fr-FR" dirty="0" smtClean="0"/>
              <a:t> par plusieurs individus (substances)</a:t>
            </a:r>
          </a:p>
          <a:p>
            <a:r>
              <a:rPr lang="fr-FR" dirty="0" smtClean="0"/>
              <a:t>Pas d’identité numérique de la personne mais seulement une identité spécifique</a:t>
            </a:r>
          </a:p>
          <a:p>
            <a:r>
              <a:rPr lang="fr-FR" dirty="0" smtClean="0"/>
              <a:t>Cf. les anges de Thomas d’Aquin: chacun est une espèce (mais pas de matière pour la multiplier)</a:t>
            </a:r>
          </a:p>
          <a:p>
            <a:r>
              <a:rPr lang="fr-FR" dirty="0" smtClean="0"/>
              <a:t>Cf. Les substances de Duns Scot: chacune a une différence formelle (</a:t>
            </a:r>
            <a:r>
              <a:rPr lang="fr-FR" dirty="0" err="1" smtClean="0"/>
              <a:t>Socratéité</a:t>
            </a:r>
            <a:r>
              <a:rPr lang="fr-FR" dirty="0" smtClean="0"/>
              <a:t>) + principe des indiscernables</a:t>
            </a:r>
            <a:endParaRPr lang="fr-FR" dirty="0"/>
          </a:p>
        </p:txBody>
      </p:sp>
    </p:spTree>
    <p:extLst>
      <p:ext uri="{BB962C8B-B14F-4D97-AF65-F5344CB8AC3E}">
        <p14:creationId xmlns:p14="http://schemas.microsoft.com/office/powerpoint/2010/main" val="222895224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5</a:t>
            </a:r>
            <a:r>
              <a:rPr lang="fr-FR" dirty="0" smtClean="0"/>
              <a:t>. L’âme</a:t>
            </a:r>
            <a:endParaRPr lang="fr-FR" dirty="0"/>
          </a:p>
        </p:txBody>
      </p:sp>
      <p:sp>
        <p:nvSpPr>
          <p:cNvPr id="3" name="Espace réservé du contenu 2"/>
          <p:cNvSpPr>
            <a:spLocks noGrp="1"/>
          </p:cNvSpPr>
          <p:nvPr>
            <p:ph idx="1"/>
          </p:nvPr>
        </p:nvSpPr>
        <p:spPr>
          <a:xfrm>
            <a:off x="900112" y="1788135"/>
            <a:ext cx="7896056" cy="4598348"/>
          </a:xfrm>
        </p:spPr>
        <p:txBody>
          <a:bodyPr>
            <a:normAutofit fontScale="92500" lnSpcReduction="10000"/>
          </a:bodyPr>
          <a:lstStyle/>
          <a:p>
            <a:pPr marL="0" indent="0">
              <a:buNone/>
            </a:pPr>
            <a:r>
              <a:rPr lang="fr-FR" dirty="0" smtClean="0"/>
              <a:t>Argument de Swinburne</a:t>
            </a:r>
          </a:p>
          <a:p>
            <a:pPr marL="457200" indent="-457200">
              <a:spcBef>
                <a:spcPts val="800"/>
              </a:spcBef>
              <a:buFont typeface="+mj-lt"/>
              <a:buAutoNum type="arabicPeriod"/>
            </a:pPr>
            <a:r>
              <a:rPr lang="fr-FR" dirty="0" smtClean="0"/>
              <a:t>Dans un cas de fission, la personne (moi) ou bien est identique à l’un des deux, ou bien a disparu</a:t>
            </a:r>
            <a:endParaRPr lang="fr-FR" i="1" dirty="0" smtClean="0"/>
          </a:p>
          <a:p>
            <a:pPr marL="457200" indent="-457200">
              <a:spcBef>
                <a:spcPts val="800"/>
              </a:spcBef>
              <a:buFont typeface="+mj-lt"/>
              <a:buAutoNum type="arabicPeriod"/>
            </a:pPr>
            <a:r>
              <a:rPr lang="fr-FR" i="1" dirty="0" smtClean="0"/>
              <a:t>Il est impossible que la question soit indéterminée</a:t>
            </a:r>
            <a:endParaRPr lang="fr-FR" dirty="0" smtClean="0"/>
          </a:p>
          <a:p>
            <a:pPr marL="457200" indent="-457200">
              <a:spcBef>
                <a:spcPts val="800"/>
              </a:spcBef>
              <a:buFont typeface="+mj-lt"/>
              <a:buAutoNum type="arabicPeriod"/>
            </a:pPr>
            <a:r>
              <a:rPr lang="fr-FR" dirty="0" smtClean="0"/>
              <a:t>Si le critère de l’identité personnelle est le critère psychologique, ou le critère corporel, la question peut être indéterminée</a:t>
            </a:r>
          </a:p>
          <a:p>
            <a:pPr marL="457200" indent="-457200">
              <a:spcBef>
                <a:spcPts val="800"/>
              </a:spcBef>
              <a:buFont typeface="+mj-lt"/>
              <a:buAutoNum type="arabicPeriod"/>
            </a:pPr>
            <a:r>
              <a:rPr lang="fr-FR" dirty="0" smtClean="0"/>
              <a:t>Il faut donc un autre critère</a:t>
            </a:r>
            <a:r>
              <a:rPr lang="fr-FR" dirty="0"/>
              <a:t> </a:t>
            </a:r>
            <a:r>
              <a:rPr lang="fr-FR" dirty="0" smtClean="0"/>
              <a:t>qui permette de répondre à la question (que suis-je devenu?)</a:t>
            </a:r>
          </a:p>
          <a:p>
            <a:pPr marL="457200" indent="-457200">
              <a:spcBef>
                <a:spcPts val="800"/>
              </a:spcBef>
              <a:buFont typeface="+mj-lt"/>
              <a:buAutoNum type="arabicPeriod"/>
            </a:pPr>
            <a:r>
              <a:rPr lang="fr-FR" dirty="0" smtClean="0"/>
              <a:t>Ce ne peut être que quelque chose de simple (non fissible)</a:t>
            </a:r>
          </a:p>
          <a:p>
            <a:pPr marL="457200" indent="-457200">
              <a:spcBef>
                <a:spcPts val="800"/>
              </a:spcBef>
              <a:buFont typeface="+mj-lt"/>
              <a:buAutoNum type="arabicPeriod"/>
            </a:pPr>
            <a:r>
              <a:rPr lang="fr-FR" dirty="0" smtClean="0"/>
              <a:t>C’est (ce que l’on appelle) une âme</a:t>
            </a:r>
          </a:p>
        </p:txBody>
      </p:sp>
    </p:spTree>
    <p:extLst>
      <p:ext uri="{BB962C8B-B14F-4D97-AF65-F5344CB8AC3E}">
        <p14:creationId xmlns:p14="http://schemas.microsoft.com/office/powerpoint/2010/main" val="279842868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dissolution de l’IP</a:t>
            </a:r>
            <a:endParaRPr lang="fr-FR" dirty="0"/>
          </a:p>
        </p:txBody>
      </p:sp>
      <p:sp>
        <p:nvSpPr>
          <p:cNvPr id="3" name="Espace réservé du texte 2"/>
          <p:cNvSpPr>
            <a:spLocks noGrp="1"/>
          </p:cNvSpPr>
          <p:nvPr>
            <p:ph type="body" idx="1"/>
          </p:nvPr>
        </p:nvSpPr>
        <p:spPr/>
        <p:txBody>
          <a:bodyPr/>
          <a:lstStyle/>
          <a:p>
            <a:endParaRPr lang="fr-FR"/>
          </a:p>
        </p:txBody>
      </p:sp>
    </p:spTree>
    <p:extLst>
      <p:ext uri="{BB962C8B-B14F-4D97-AF65-F5344CB8AC3E}">
        <p14:creationId xmlns:p14="http://schemas.microsoft.com/office/powerpoint/2010/main" val="2898300089"/>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Continuité et identité</a:t>
            </a:r>
            <a:endParaRPr lang="fr-FR" dirty="0"/>
          </a:p>
        </p:txBody>
      </p:sp>
      <p:sp>
        <p:nvSpPr>
          <p:cNvPr id="3" name="Espace réservé du contenu 2"/>
          <p:cNvSpPr>
            <a:spLocks noGrp="1"/>
          </p:cNvSpPr>
          <p:nvPr>
            <p:ph idx="1"/>
          </p:nvPr>
        </p:nvSpPr>
        <p:spPr/>
        <p:txBody>
          <a:bodyPr/>
          <a:lstStyle/>
          <a:p>
            <a:r>
              <a:rPr lang="fr-FR" dirty="0" smtClean="0"/>
              <a:t>La continuité (transitive) assure la survie, mais ne peut pas assurer l’identité numérique (possibilité de fission, et de fusion)</a:t>
            </a:r>
          </a:p>
          <a:p>
            <a:r>
              <a:rPr lang="fr-FR" dirty="0" smtClean="0"/>
              <a:t>La question de l’identité numérique peut être indéterminée (bateau de Thésée), sans que cette indétermination tienne à notre ignorance: nous savons tout, mais le critère ne s’applique pas</a:t>
            </a:r>
          </a:p>
          <a:p>
            <a:r>
              <a:rPr lang="fr-FR" dirty="0" smtClean="0"/>
              <a:t>Pas grave: l’identité n’est pas aussi importante que la survie</a:t>
            </a:r>
            <a:endParaRPr lang="fr-FR" dirty="0"/>
          </a:p>
        </p:txBody>
      </p:sp>
    </p:spTree>
    <p:extLst>
      <p:ext uri="{BB962C8B-B14F-4D97-AF65-F5344CB8AC3E}">
        <p14:creationId xmlns:p14="http://schemas.microsoft.com/office/powerpoint/2010/main" val="393162767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L’argument de D. </a:t>
            </a:r>
            <a:r>
              <a:rPr lang="fr-FR" dirty="0" err="1" smtClean="0"/>
              <a:t>Parfit</a:t>
            </a:r>
            <a:endParaRPr lang="fr-FR" dirty="0"/>
          </a:p>
        </p:txBody>
      </p:sp>
      <p:sp>
        <p:nvSpPr>
          <p:cNvPr id="3" name="Espace réservé du contenu 2"/>
          <p:cNvSpPr>
            <a:spLocks noGrp="1"/>
          </p:cNvSpPr>
          <p:nvPr>
            <p:ph idx="1"/>
          </p:nvPr>
        </p:nvSpPr>
        <p:spPr>
          <a:xfrm>
            <a:off x="534688" y="1754712"/>
            <a:ext cx="8037029" cy="4779502"/>
          </a:xfrm>
        </p:spPr>
        <p:txBody>
          <a:bodyPr>
            <a:normAutofit fontScale="92500" lnSpcReduction="20000"/>
          </a:bodyPr>
          <a:lstStyle/>
          <a:p>
            <a:pPr marL="457200" lvl="0" indent="-457200">
              <a:spcBef>
                <a:spcPts val="800"/>
              </a:spcBef>
              <a:buFont typeface="+mj-lt"/>
              <a:buAutoNum type="arabicPeriod"/>
            </a:pPr>
            <a:r>
              <a:rPr lang="fr-FR" dirty="0"/>
              <a:t>Nous nous soucions de notre survie, de notre (bien-être) futur, de la réalisation de nos actions, ainsi que de notre passé</a:t>
            </a:r>
          </a:p>
          <a:p>
            <a:pPr marL="457200" lvl="0" indent="-457200">
              <a:spcBef>
                <a:spcPts val="800"/>
              </a:spcBef>
              <a:buFont typeface="+mj-lt"/>
              <a:buAutoNum type="arabicPeriod"/>
            </a:pPr>
            <a:r>
              <a:rPr lang="fr-FR" dirty="0"/>
              <a:t>Si nous nous soucions de notre identité dans le temps, c’est parce que nous pensons que la survie est fonction de l’identité</a:t>
            </a:r>
          </a:p>
          <a:p>
            <a:pPr marL="457200" lvl="0" indent="-457200">
              <a:spcBef>
                <a:spcPts val="800"/>
              </a:spcBef>
              <a:buFont typeface="+mj-lt"/>
              <a:buAutoNum type="arabicPeriod"/>
            </a:pPr>
            <a:r>
              <a:rPr lang="fr-FR" dirty="0"/>
              <a:t>Certains cas (imaginaires le plus souvent) manifestent que la continuité psychologique peut demeurer sans l’identité</a:t>
            </a:r>
          </a:p>
          <a:p>
            <a:pPr marL="457200" lvl="0" indent="-457200">
              <a:spcBef>
                <a:spcPts val="800"/>
              </a:spcBef>
              <a:buFont typeface="+mj-lt"/>
              <a:buAutoNum type="arabicPeriod"/>
            </a:pPr>
            <a:r>
              <a:rPr lang="fr-FR" dirty="0"/>
              <a:t>Dans ces cas, nous accordons plus d’importance à la continuité psychologique qu’à l’identité, et nous pensons que nous survivons</a:t>
            </a:r>
          </a:p>
          <a:p>
            <a:pPr marL="457200" lvl="0" indent="-457200">
              <a:spcBef>
                <a:spcPts val="800"/>
              </a:spcBef>
              <a:buFont typeface="+mj-lt"/>
              <a:buAutoNum type="arabicPeriod"/>
            </a:pPr>
            <a:r>
              <a:rPr lang="fr-FR" dirty="0"/>
              <a:t>Donc la survie n’est pas fonction de l’identité (nous nous trompons)</a:t>
            </a:r>
          </a:p>
          <a:p>
            <a:pPr marL="457200" lvl="0" indent="-457200">
              <a:spcBef>
                <a:spcPts val="800"/>
              </a:spcBef>
              <a:buFont typeface="+mj-lt"/>
              <a:buAutoNum type="arabicPeriod"/>
            </a:pPr>
            <a:r>
              <a:rPr lang="fr-FR" dirty="0"/>
              <a:t>Donc l’identité n’est pas ce qui importe</a:t>
            </a:r>
          </a:p>
          <a:p>
            <a:pPr marL="457200" lvl="0" indent="-457200">
              <a:spcBef>
                <a:spcPts val="800"/>
              </a:spcBef>
              <a:buFont typeface="+mj-lt"/>
              <a:buAutoNum type="arabicPeriod"/>
            </a:pPr>
            <a:r>
              <a:rPr lang="fr-FR" dirty="0"/>
              <a:t>L’important est la relation de continuité psychologique</a:t>
            </a:r>
          </a:p>
          <a:p>
            <a:endParaRPr lang="fr-FR" dirty="0"/>
          </a:p>
        </p:txBody>
      </p:sp>
    </p:spTree>
    <p:extLst>
      <p:ext uri="{BB962C8B-B14F-4D97-AF65-F5344CB8AC3E}">
        <p14:creationId xmlns:p14="http://schemas.microsoft.com/office/powerpoint/2010/main" val="147643522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Quatre thèses</a:t>
            </a:r>
            <a:endParaRPr lang="fr-FR" dirty="0"/>
          </a:p>
        </p:txBody>
      </p:sp>
      <p:sp>
        <p:nvSpPr>
          <p:cNvPr id="3" name="Espace réservé du contenu 2"/>
          <p:cNvSpPr>
            <a:spLocks noGrp="1"/>
          </p:cNvSpPr>
          <p:nvPr>
            <p:ph idx="1"/>
          </p:nvPr>
        </p:nvSpPr>
        <p:spPr>
          <a:xfrm>
            <a:off x="900112" y="1938539"/>
            <a:ext cx="7345363" cy="4126982"/>
          </a:xfrm>
        </p:spPr>
        <p:txBody>
          <a:bodyPr>
            <a:normAutofit fontScale="92500" lnSpcReduction="10000"/>
          </a:bodyPr>
          <a:lstStyle/>
          <a:p>
            <a:pPr marL="0" lvl="0" indent="0">
              <a:buNone/>
            </a:pPr>
            <a:r>
              <a:rPr lang="fr-FR" dirty="0"/>
              <a:t> 1) </a:t>
            </a:r>
            <a:r>
              <a:rPr lang="fr-FR" u="sng" dirty="0" smtClean="0"/>
              <a:t>L’identité est la continuité non-</a:t>
            </a:r>
            <a:r>
              <a:rPr lang="fr-FR" u="sng" dirty="0" err="1" smtClean="0"/>
              <a:t>branchante</a:t>
            </a:r>
            <a:endParaRPr lang="fr-FR" u="sng" dirty="0" smtClean="0"/>
          </a:p>
          <a:p>
            <a:pPr marL="0" lvl="0" indent="0">
              <a:buNone/>
            </a:pPr>
            <a:r>
              <a:rPr lang="fr-FR" dirty="0" smtClean="0"/>
              <a:t>Nous </a:t>
            </a:r>
            <a:r>
              <a:rPr lang="fr-FR" dirty="0"/>
              <a:t>ne sommes pas des entités séparées, en dehors de nos corps et de nos cerveaux, et de plusieurs événements mentaux et physiques reliés entre eux. Notre existence suppose seulement l’existence de nos corps et de nos cerveaux, et la réalisation de nos actions, de nos pensées, et l’occurrence d’autres événements physiques et mentaux. Notre </a:t>
            </a:r>
            <a:r>
              <a:rPr lang="fr-FR" i="1" dirty="0" smtClean="0"/>
              <a:t>identité </a:t>
            </a:r>
            <a:r>
              <a:rPr lang="fr-FR" dirty="0" smtClean="0"/>
              <a:t>suppose </a:t>
            </a:r>
            <a:r>
              <a:rPr lang="fr-FR" dirty="0"/>
              <a:t>seulement (a) la relation R – connexion et/ou continuité psychologique – avec la cause appropriée (b) le caractère ‘non-branchant’ de la relation entre une personne et deux autres personnes futures</a:t>
            </a:r>
            <a:r>
              <a:rPr lang="fr-FR" dirty="0" smtClean="0"/>
              <a:t>.</a:t>
            </a:r>
            <a:endParaRPr lang="fr-FR" b="1" dirty="0"/>
          </a:p>
        </p:txBody>
      </p:sp>
    </p:spTree>
    <p:extLst>
      <p:ext uri="{BB962C8B-B14F-4D97-AF65-F5344CB8AC3E}">
        <p14:creationId xmlns:p14="http://schemas.microsoft.com/office/powerpoint/2010/main" val="340442112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Quatre thèses</a:t>
            </a:r>
            <a:endParaRPr lang="fr-FR" dirty="0"/>
          </a:p>
        </p:txBody>
      </p:sp>
      <p:sp>
        <p:nvSpPr>
          <p:cNvPr id="3" name="Espace réservé du contenu 2"/>
          <p:cNvSpPr>
            <a:spLocks noGrp="1"/>
          </p:cNvSpPr>
          <p:nvPr>
            <p:ph idx="1"/>
          </p:nvPr>
        </p:nvSpPr>
        <p:spPr/>
        <p:txBody>
          <a:bodyPr/>
          <a:lstStyle/>
          <a:p>
            <a:pPr marL="0" lvl="0" indent="0">
              <a:buNone/>
            </a:pPr>
            <a:r>
              <a:rPr lang="fr-FR" dirty="0"/>
              <a:t>2) </a:t>
            </a:r>
            <a:r>
              <a:rPr lang="fr-FR" u="sng" dirty="0" smtClean="0"/>
              <a:t>L’identité (personnelle) est parfois indéterminée</a:t>
            </a:r>
            <a:endParaRPr lang="fr-FR" u="sng" dirty="0"/>
          </a:p>
          <a:p>
            <a:pPr marL="0" lvl="0" indent="0">
              <a:buNone/>
            </a:pPr>
            <a:r>
              <a:rPr lang="fr-FR" dirty="0" smtClean="0"/>
              <a:t>Il </a:t>
            </a:r>
            <a:r>
              <a:rPr lang="fr-FR" dirty="0"/>
              <a:t>n’est pas vrai que notre identité est toujours déterminée. Je peux toujours demander ‘vais-je mourir ?’ Mais il n’est pas vrai que dans chaque cas cette question doive avoir une réponse, qui doive être Oui ou Non. Dans certains cas la question est vide</a:t>
            </a:r>
            <a:r>
              <a:rPr lang="fr-FR" dirty="0" smtClean="0"/>
              <a:t>.</a:t>
            </a:r>
            <a:endParaRPr lang="fr-FR" dirty="0"/>
          </a:p>
        </p:txBody>
      </p:sp>
    </p:spTree>
    <p:extLst>
      <p:ext uri="{BB962C8B-B14F-4D97-AF65-F5344CB8AC3E}">
        <p14:creationId xmlns:p14="http://schemas.microsoft.com/office/powerpoint/2010/main" val="114408783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Quatre thèses</a:t>
            </a:r>
            <a:endParaRPr lang="fr-FR" dirty="0"/>
          </a:p>
        </p:txBody>
      </p:sp>
      <p:sp>
        <p:nvSpPr>
          <p:cNvPr id="3" name="Espace réservé du contenu 2"/>
          <p:cNvSpPr>
            <a:spLocks noGrp="1"/>
          </p:cNvSpPr>
          <p:nvPr>
            <p:ph idx="1"/>
          </p:nvPr>
        </p:nvSpPr>
        <p:spPr>
          <a:xfrm>
            <a:off x="900112" y="2133600"/>
            <a:ext cx="7345363" cy="4166651"/>
          </a:xfrm>
        </p:spPr>
        <p:txBody>
          <a:bodyPr>
            <a:normAutofit lnSpcReduction="10000"/>
          </a:bodyPr>
          <a:lstStyle/>
          <a:p>
            <a:pPr marL="0" lvl="0" indent="0">
              <a:buNone/>
            </a:pPr>
            <a:r>
              <a:rPr lang="fr-FR" dirty="0"/>
              <a:t>3) </a:t>
            </a:r>
            <a:r>
              <a:rPr lang="fr-FR" u="sng" dirty="0"/>
              <a:t>L’unité de la </a:t>
            </a:r>
            <a:r>
              <a:rPr lang="fr-FR" u="sng" dirty="0" smtClean="0"/>
              <a:t>conscience ne réclame pas l’identité</a:t>
            </a:r>
            <a:endParaRPr lang="fr-FR" u="sng" dirty="0"/>
          </a:p>
          <a:p>
            <a:pPr marL="0" lvl="0" indent="0">
              <a:buNone/>
            </a:pPr>
            <a:r>
              <a:rPr lang="fr-FR" dirty="0" smtClean="0"/>
              <a:t>Il </a:t>
            </a:r>
            <a:r>
              <a:rPr lang="fr-FR" dirty="0"/>
              <a:t>y a deux unités à expliquer : celle de conscience à tout moment, et celle de toute une vie. Ces deux unités ne peuvent pas être expliquées en soutenant que différentes expériences sont vécues par la même personne. Ces unités doivent être expliquées en décrivant les relations entre ces expériences, et leurs relations au cerveau de la personne. Et nous pouvons faire référence à ces expériences, et décrire complètement leurs relations, sans poser que ces expériences sont vécues par une personne.</a:t>
            </a:r>
          </a:p>
          <a:p>
            <a:endParaRPr lang="fr-FR" dirty="0"/>
          </a:p>
        </p:txBody>
      </p:sp>
    </p:spTree>
    <p:extLst>
      <p:ext uri="{BB962C8B-B14F-4D97-AF65-F5344CB8AC3E}">
        <p14:creationId xmlns:p14="http://schemas.microsoft.com/office/powerpoint/2010/main" val="86782536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Quatre thèses</a:t>
            </a:r>
            <a:endParaRPr lang="fr-FR" dirty="0"/>
          </a:p>
        </p:txBody>
      </p:sp>
      <p:sp>
        <p:nvSpPr>
          <p:cNvPr id="3" name="Espace réservé du contenu 2"/>
          <p:cNvSpPr>
            <a:spLocks noGrp="1"/>
          </p:cNvSpPr>
          <p:nvPr>
            <p:ph idx="1"/>
          </p:nvPr>
        </p:nvSpPr>
        <p:spPr/>
        <p:txBody>
          <a:bodyPr>
            <a:normAutofit fontScale="92500"/>
          </a:bodyPr>
          <a:lstStyle/>
          <a:p>
            <a:pPr marL="0" lvl="0" indent="0">
              <a:buNone/>
            </a:pPr>
            <a:r>
              <a:rPr lang="fr-FR" dirty="0"/>
              <a:t>4) </a:t>
            </a:r>
            <a:r>
              <a:rPr lang="fr-FR" u="sng" dirty="0"/>
              <a:t>L’identité n’est pas ce qui importe</a:t>
            </a:r>
          </a:p>
          <a:p>
            <a:pPr marL="0" lvl="0" indent="0">
              <a:buNone/>
            </a:pPr>
            <a:r>
              <a:rPr lang="fr-FR" dirty="0" smtClean="0"/>
              <a:t>L’identité </a:t>
            </a:r>
            <a:r>
              <a:rPr lang="fr-FR" dirty="0"/>
              <a:t>personnelle n’est pas ce qui importe. Ce qui importe fondamentalement, c’est la relation R, avec n’importe quelle cause. Cette relation est ce qui importe même lorsque, comme dans le cas où une personne a la relation R avec deux autres personnes, la relation R ne garantit pas l’identité personnelle. Deux autres relations ont une certaine importance : la continuité et la ressemblance physiques. (d’après </a:t>
            </a:r>
            <a:r>
              <a:rPr lang="fr-FR" i="1" dirty="0" err="1"/>
              <a:t>Reasons</a:t>
            </a:r>
            <a:r>
              <a:rPr lang="fr-FR" i="1" dirty="0"/>
              <a:t> and </a:t>
            </a:r>
            <a:r>
              <a:rPr lang="fr-FR" i="1" dirty="0" err="1"/>
              <a:t>Persons</a:t>
            </a:r>
            <a:r>
              <a:rPr lang="fr-FR" dirty="0"/>
              <a:t>, p. 216-217) </a:t>
            </a:r>
          </a:p>
        </p:txBody>
      </p:sp>
    </p:spTree>
    <p:extLst>
      <p:ext uri="{BB962C8B-B14F-4D97-AF65-F5344CB8AC3E}">
        <p14:creationId xmlns:p14="http://schemas.microsoft.com/office/powerpoint/2010/main" val="2739406731"/>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Hume et l’Identité Personnelle</a:t>
            </a:r>
            <a:endParaRPr lang="fr-FR" dirty="0"/>
          </a:p>
        </p:txBody>
      </p:sp>
      <p:sp>
        <p:nvSpPr>
          <p:cNvPr id="3" name="Espace réservé du contenu 2"/>
          <p:cNvSpPr>
            <a:spLocks noGrp="1"/>
          </p:cNvSpPr>
          <p:nvPr>
            <p:ph idx="1"/>
          </p:nvPr>
        </p:nvSpPr>
        <p:spPr/>
        <p:txBody>
          <a:bodyPr/>
          <a:lstStyle/>
          <a:p>
            <a:r>
              <a:rPr lang="fr-FR" dirty="0" smtClean="0"/>
              <a:t>L’idée du moi est vide</a:t>
            </a:r>
          </a:p>
          <a:p>
            <a:r>
              <a:rPr lang="fr-FR" dirty="0" smtClean="0"/>
              <a:t>L’idée d’identité diachronique des objets vient d’une fusion des impressions</a:t>
            </a:r>
          </a:p>
          <a:p>
            <a:r>
              <a:rPr lang="fr-FR" dirty="0" smtClean="0"/>
              <a:t>La mémoire est cause et signe de ce que nous appelons l’identité personnelle</a:t>
            </a:r>
          </a:p>
          <a:p>
            <a:r>
              <a:rPr lang="fr-FR" dirty="0" smtClean="0"/>
              <a:t>Le moi comme théâtre et comme république</a:t>
            </a:r>
          </a:p>
          <a:p>
            <a:pPr marL="0" indent="0">
              <a:buNone/>
            </a:pPr>
            <a:r>
              <a:rPr lang="fr-FR" i="1" dirty="0" smtClean="0"/>
              <a:t>Voir </a:t>
            </a:r>
            <a:r>
              <a:rPr lang="fr-FR" i="1" dirty="0" err="1" smtClean="0"/>
              <a:t>handout</a:t>
            </a:r>
            <a:r>
              <a:rPr lang="fr-FR" i="1" dirty="0" smtClean="0"/>
              <a:t> et textes</a:t>
            </a:r>
            <a:endParaRPr lang="fr-FR" i="1" dirty="0"/>
          </a:p>
        </p:txBody>
      </p:sp>
    </p:spTree>
    <p:extLst>
      <p:ext uri="{BB962C8B-B14F-4D97-AF65-F5344CB8AC3E}">
        <p14:creationId xmlns:p14="http://schemas.microsoft.com/office/powerpoint/2010/main" val="164100285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Critère métaphysique de l’identité diachronique</a:t>
            </a:r>
            <a:endParaRPr lang="fr-FR" dirty="0"/>
          </a:p>
        </p:txBody>
      </p:sp>
      <p:sp>
        <p:nvSpPr>
          <p:cNvPr id="3" name="Espace réservé du contenu 2"/>
          <p:cNvSpPr>
            <a:spLocks noGrp="1"/>
          </p:cNvSpPr>
          <p:nvPr>
            <p:ph idx="1"/>
          </p:nvPr>
        </p:nvSpPr>
        <p:spPr>
          <a:xfrm>
            <a:off x="900112" y="1938539"/>
            <a:ext cx="7671605" cy="4126982"/>
          </a:xfrm>
        </p:spPr>
        <p:txBody>
          <a:bodyPr>
            <a:normAutofit fontScale="92500" lnSpcReduction="20000"/>
          </a:bodyPr>
          <a:lstStyle/>
          <a:p>
            <a:r>
              <a:rPr lang="fr-FR" b="1" dirty="0" smtClean="0"/>
              <a:t>Identité des objets</a:t>
            </a:r>
          </a:p>
          <a:p>
            <a:pPr>
              <a:buFontTx/>
              <a:buChar char="-"/>
            </a:pPr>
            <a:r>
              <a:rPr lang="fr-FR" dirty="0" smtClean="0"/>
              <a:t>masses: mêmes constituants (existence continue de chacun)</a:t>
            </a:r>
          </a:p>
          <a:p>
            <a:pPr>
              <a:spcBef>
                <a:spcPts val="200"/>
              </a:spcBef>
              <a:buFontTx/>
              <a:buChar char="-"/>
            </a:pPr>
            <a:r>
              <a:rPr lang="fr-FR" dirty="0" smtClean="0"/>
              <a:t>Fleuves: source, lit</a:t>
            </a:r>
          </a:p>
          <a:p>
            <a:pPr>
              <a:spcBef>
                <a:spcPts val="200"/>
              </a:spcBef>
              <a:buFontTx/>
              <a:buChar char="-"/>
            </a:pPr>
            <a:r>
              <a:rPr lang="fr-FR" dirty="0" smtClean="0"/>
              <a:t>Artefacts: continuité spatio-temporelle (raquette)</a:t>
            </a:r>
          </a:p>
          <a:p>
            <a:pPr>
              <a:spcBef>
                <a:spcPts val="200"/>
              </a:spcBef>
              <a:buFontTx/>
              <a:buChar char="-"/>
            </a:pPr>
            <a:r>
              <a:rPr lang="fr-FR" dirty="0" smtClean="0"/>
              <a:t>Organismes: continuité du processus vital</a:t>
            </a:r>
          </a:p>
          <a:p>
            <a:r>
              <a:rPr lang="fr-FR" b="1" dirty="0" smtClean="0"/>
              <a:t>Identité des personnes</a:t>
            </a:r>
          </a:p>
          <a:p>
            <a:pPr>
              <a:buFontTx/>
              <a:buChar char="-"/>
            </a:pPr>
            <a:r>
              <a:rPr lang="fr-FR" dirty="0" smtClean="0"/>
              <a:t>Critère physique: continuité spatio-temporelle/du processus vital (même homme)</a:t>
            </a:r>
          </a:p>
          <a:p>
            <a:pPr>
              <a:spcBef>
                <a:spcPts val="200"/>
              </a:spcBef>
              <a:buFontTx/>
              <a:buChar char="-"/>
            </a:pPr>
            <a:r>
              <a:rPr lang="fr-FR" dirty="0" smtClean="0"/>
              <a:t>Critère psychologique: continuité de la conscience (mémoire et/ou traits psychologiques)</a:t>
            </a:r>
          </a:p>
        </p:txBody>
      </p:sp>
    </p:spTree>
    <p:extLst>
      <p:ext uri="{BB962C8B-B14F-4D97-AF65-F5344CB8AC3E}">
        <p14:creationId xmlns:p14="http://schemas.microsoft.com/office/powerpoint/2010/main" val="3486782458"/>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Restauration de l’idée de personne</a:t>
            </a:r>
            <a:endParaRPr lang="fr-FR" dirty="0"/>
          </a:p>
        </p:txBody>
      </p:sp>
      <p:sp>
        <p:nvSpPr>
          <p:cNvPr id="3" name="Espace réservé du texte 2"/>
          <p:cNvSpPr>
            <a:spLocks noGrp="1"/>
          </p:cNvSpPr>
          <p:nvPr>
            <p:ph type="body" idx="1"/>
          </p:nvPr>
        </p:nvSpPr>
        <p:spPr/>
        <p:txBody>
          <a:bodyPr/>
          <a:lstStyle/>
          <a:p>
            <a:endParaRPr lang="fr-FR"/>
          </a:p>
        </p:txBody>
      </p:sp>
    </p:spTree>
    <p:extLst>
      <p:ext uri="{BB962C8B-B14F-4D97-AF65-F5344CB8AC3E}">
        <p14:creationId xmlns:p14="http://schemas.microsoft.com/office/powerpoint/2010/main" val="2999692889"/>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9276" y="244158"/>
            <a:ext cx="8276055" cy="1339850"/>
          </a:xfrm>
        </p:spPr>
        <p:txBody>
          <a:bodyPr>
            <a:normAutofit/>
          </a:bodyPr>
          <a:lstStyle/>
          <a:p>
            <a:r>
              <a:rPr lang="fr-FR" dirty="0" smtClean="0"/>
              <a:t>Considérations historiques</a:t>
            </a:r>
            <a:endParaRPr lang="fr-FR" dirty="0"/>
          </a:p>
        </p:txBody>
      </p:sp>
      <p:sp>
        <p:nvSpPr>
          <p:cNvPr id="3" name="Espace réservé du contenu 2"/>
          <p:cNvSpPr>
            <a:spLocks noGrp="1"/>
          </p:cNvSpPr>
          <p:nvPr>
            <p:ph idx="1"/>
          </p:nvPr>
        </p:nvSpPr>
        <p:spPr/>
        <p:txBody>
          <a:bodyPr>
            <a:normAutofit fontScale="92500"/>
          </a:bodyPr>
          <a:lstStyle/>
          <a:p>
            <a:pPr marL="0" indent="0">
              <a:buNone/>
            </a:pPr>
            <a:r>
              <a:rPr lang="fr-FR" dirty="0" smtClean="0"/>
              <a:t>-</a:t>
            </a:r>
            <a:r>
              <a:rPr lang="fr-FR" dirty="0"/>
              <a:t> </a:t>
            </a:r>
            <a:r>
              <a:rPr lang="fr-FR" dirty="0" smtClean="0"/>
              <a:t>La </a:t>
            </a:r>
            <a:r>
              <a:rPr lang="fr-FR" dirty="0"/>
              <a:t>notion de </a:t>
            </a:r>
            <a:r>
              <a:rPr lang="fr-FR" i="1" dirty="0" err="1"/>
              <a:t>prosopon</a:t>
            </a:r>
            <a:r>
              <a:rPr lang="fr-FR" i="1" dirty="0"/>
              <a:t>/persona </a:t>
            </a:r>
            <a:r>
              <a:rPr lang="fr-FR" dirty="0"/>
              <a:t>: masque de théâtre, rôle au théâtre, rôle dans la vie (Stoïciens)</a:t>
            </a:r>
          </a:p>
          <a:p>
            <a:r>
              <a:rPr lang="fr-FR" dirty="0"/>
              <a:t>« Souviens-toi que tu es l’acteur d’un rôle, tel qu’il plaît à l’auteur de te le donner : court, s’il l’a voulu court ; long, s’il l’a voulu long ; s’il veut que tu joues un rôle de mendiant, joue-le naïvement ; ainsi d’un rôle de boiteux, de magistrat, de simple particulier. C’est ton fait de bien jouer le </a:t>
            </a:r>
            <a:r>
              <a:rPr lang="fr-FR" i="1" dirty="0"/>
              <a:t>personnage</a:t>
            </a:r>
            <a:r>
              <a:rPr lang="fr-FR" dirty="0"/>
              <a:t> qui t’est donné ; mais de le choisir, c’est le fait d’un autre » (Epictète, </a:t>
            </a:r>
            <a:r>
              <a:rPr lang="fr-FR" i="1" dirty="0"/>
              <a:t>Manuel</a:t>
            </a:r>
            <a:r>
              <a:rPr lang="fr-FR" dirty="0"/>
              <a:t> 17 ; cf. </a:t>
            </a:r>
            <a:r>
              <a:rPr lang="fr-FR" i="1" dirty="0"/>
              <a:t>Entretiens</a:t>
            </a:r>
            <a:r>
              <a:rPr lang="fr-FR" dirty="0"/>
              <a:t> II, 9 : rôle d’homme)</a:t>
            </a:r>
          </a:p>
          <a:p>
            <a:endParaRPr lang="fr-FR" dirty="0"/>
          </a:p>
        </p:txBody>
      </p:sp>
    </p:spTree>
    <p:extLst>
      <p:ext uri="{BB962C8B-B14F-4D97-AF65-F5344CB8AC3E}">
        <p14:creationId xmlns:p14="http://schemas.microsoft.com/office/powerpoint/2010/main" val="90606225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Considérations historiques</a:t>
            </a:r>
          </a:p>
        </p:txBody>
      </p:sp>
      <p:sp>
        <p:nvSpPr>
          <p:cNvPr id="3" name="Espace réservé du contenu 2"/>
          <p:cNvSpPr>
            <a:spLocks noGrp="1"/>
          </p:cNvSpPr>
          <p:nvPr>
            <p:ph idx="1"/>
          </p:nvPr>
        </p:nvSpPr>
        <p:spPr/>
        <p:txBody>
          <a:bodyPr>
            <a:normAutofit fontScale="92500" lnSpcReduction="10000"/>
          </a:bodyPr>
          <a:lstStyle/>
          <a:p>
            <a:pPr>
              <a:buFontTx/>
              <a:buChar char="-"/>
            </a:pPr>
            <a:r>
              <a:rPr lang="fr-FR" dirty="0" smtClean="0"/>
              <a:t>La </a:t>
            </a:r>
            <a:r>
              <a:rPr lang="fr-FR" dirty="0"/>
              <a:t>notion de rôle dans un prétoire, la personne juridique comme sujet de droits, </a:t>
            </a:r>
            <a:endParaRPr lang="fr-FR" dirty="0" smtClean="0"/>
          </a:p>
          <a:p>
            <a:pPr>
              <a:buFontTx/>
              <a:buChar char="-"/>
            </a:pPr>
            <a:r>
              <a:rPr lang="fr-FR" dirty="0" smtClean="0"/>
              <a:t>finalement </a:t>
            </a:r>
            <a:r>
              <a:rPr lang="fr-FR" dirty="0"/>
              <a:t>la personne comme individu </a:t>
            </a:r>
            <a:r>
              <a:rPr lang="fr-FR" dirty="0" smtClean="0"/>
              <a:t>humain</a:t>
            </a:r>
          </a:p>
          <a:p>
            <a:pPr>
              <a:buFontTx/>
              <a:buChar char="-"/>
            </a:pPr>
            <a:r>
              <a:rPr lang="fr-FR" dirty="0" smtClean="0"/>
              <a:t>Théologie </a:t>
            </a:r>
            <a:r>
              <a:rPr lang="fr-FR" dirty="0"/>
              <a:t>chrétienne : </a:t>
            </a:r>
            <a:r>
              <a:rPr lang="fr-FR" dirty="0" smtClean="0"/>
              <a:t>Trinité (Personnes divines), </a:t>
            </a:r>
            <a:r>
              <a:rPr lang="fr-FR" dirty="0"/>
              <a:t>Incarnation, </a:t>
            </a:r>
            <a:r>
              <a:rPr lang="fr-FR" dirty="0" smtClean="0"/>
              <a:t>ange (personne immatérielle)</a:t>
            </a:r>
            <a:endParaRPr lang="fr-FR" dirty="0"/>
          </a:p>
          <a:p>
            <a:r>
              <a:rPr lang="fr-FR" dirty="0"/>
              <a:t>« la personne est une substance individuelle de nature rationnelle » (Boèce ,</a:t>
            </a:r>
            <a:r>
              <a:rPr lang="fr-FR" i="1" dirty="0"/>
              <a:t> Liber de persona et </a:t>
            </a:r>
            <a:r>
              <a:rPr lang="fr-FR" i="1" dirty="0" err="1"/>
              <a:t>duabus</a:t>
            </a:r>
            <a:r>
              <a:rPr lang="fr-FR" i="1" dirty="0"/>
              <a:t> </a:t>
            </a:r>
            <a:r>
              <a:rPr lang="fr-FR" i="1" dirty="0" err="1"/>
              <a:t>naturis</a:t>
            </a:r>
            <a:r>
              <a:rPr lang="fr-FR" i="1" dirty="0"/>
              <a:t> contra </a:t>
            </a:r>
            <a:r>
              <a:rPr lang="fr-FR" i="1" dirty="0" err="1"/>
              <a:t>Eutychen</a:t>
            </a:r>
            <a:r>
              <a:rPr lang="fr-FR" i="1" dirty="0"/>
              <a:t> et </a:t>
            </a:r>
            <a:r>
              <a:rPr lang="fr-FR" i="1" dirty="0" err="1"/>
              <a:t>Nestorium</a:t>
            </a:r>
            <a:r>
              <a:rPr lang="fr-FR" dirty="0"/>
              <a:t>, 2</a:t>
            </a:r>
            <a:r>
              <a:rPr lang="fr-FR" dirty="0" smtClean="0"/>
              <a:t>)</a:t>
            </a:r>
          </a:p>
          <a:p>
            <a:pPr marL="0" indent="0">
              <a:buNone/>
            </a:pPr>
            <a:r>
              <a:rPr lang="fr-FR" dirty="0" smtClean="0"/>
              <a:t> Idée d’âme</a:t>
            </a:r>
            <a:r>
              <a:rPr lang="fr-FR" dirty="0"/>
              <a:t>, </a:t>
            </a:r>
            <a:r>
              <a:rPr lang="fr-FR" dirty="0" smtClean="0"/>
              <a:t>de </a:t>
            </a:r>
            <a:r>
              <a:rPr lang="fr-FR" dirty="0"/>
              <a:t>vie éternelle</a:t>
            </a:r>
          </a:p>
          <a:p>
            <a:endParaRPr lang="fr-FR" dirty="0"/>
          </a:p>
        </p:txBody>
      </p:sp>
    </p:spTree>
    <p:extLst>
      <p:ext uri="{BB962C8B-B14F-4D97-AF65-F5344CB8AC3E}">
        <p14:creationId xmlns:p14="http://schemas.microsoft.com/office/powerpoint/2010/main" val="1897654449"/>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Considérations historiques</a:t>
            </a:r>
          </a:p>
        </p:txBody>
      </p:sp>
      <p:sp>
        <p:nvSpPr>
          <p:cNvPr id="3" name="Espace réservé du contenu 2"/>
          <p:cNvSpPr>
            <a:spLocks noGrp="1"/>
          </p:cNvSpPr>
          <p:nvPr>
            <p:ph idx="1"/>
          </p:nvPr>
        </p:nvSpPr>
        <p:spPr/>
        <p:txBody>
          <a:bodyPr>
            <a:normAutofit lnSpcReduction="10000"/>
          </a:bodyPr>
          <a:lstStyle/>
          <a:p>
            <a:pPr marL="0" indent="0">
              <a:buNone/>
            </a:pPr>
            <a:r>
              <a:rPr lang="fr-FR" dirty="0"/>
              <a:t>- La perspective morale</a:t>
            </a:r>
          </a:p>
          <a:p>
            <a:r>
              <a:rPr lang="fr-FR" dirty="0"/>
              <a:t>Kant :  « La personne est ce sujet dont les actions sont susceptibles d’une </a:t>
            </a:r>
            <a:r>
              <a:rPr lang="fr-FR" i="1" dirty="0"/>
              <a:t>imputation</a:t>
            </a:r>
            <a:r>
              <a:rPr lang="fr-FR" dirty="0"/>
              <a:t>. La personnalité </a:t>
            </a:r>
            <a:r>
              <a:rPr lang="fr-FR" i="1" dirty="0"/>
              <a:t>morale</a:t>
            </a:r>
            <a:r>
              <a:rPr lang="fr-FR" dirty="0"/>
              <a:t> n’est donc rien d’autre que la liberté d’un être raisonnable soumis à des lois morales (tandis que la personnalité psychologique n’est que la faculté de devenir conscient de sa propre identité à travers les différents états de son existence) «  (</a:t>
            </a:r>
            <a:r>
              <a:rPr lang="fr-FR" i="1" dirty="0"/>
              <a:t>Introduction à la Métaphysique des mœurs</a:t>
            </a:r>
            <a:r>
              <a:rPr lang="fr-FR" dirty="0"/>
              <a:t>, IV ; </a:t>
            </a:r>
            <a:r>
              <a:rPr lang="fr-FR" dirty="0" err="1"/>
              <a:t>Ak</a:t>
            </a:r>
            <a:r>
              <a:rPr lang="fr-FR" dirty="0"/>
              <a:t> VI, 223)</a:t>
            </a:r>
          </a:p>
          <a:p>
            <a:pPr marL="0" indent="0">
              <a:buNone/>
            </a:pPr>
            <a:endParaRPr lang="fr-FR" dirty="0"/>
          </a:p>
        </p:txBody>
      </p:sp>
    </p:spTree>
    <p:extLst>
      <p:ext uri="{BB962C8B-B14F-4D97-AF65-F5344CB8AC3E}">
        <p14:creationId xmlns:p14="http://schemas.microsoft.com/office/powerpoint/2010/main" val="3137299648"/>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96974" y="1780216"/>
            <a:ext cx="8131069" cy="4487589"/>
          </a:xfrm>
        </p:spPr>
        <p:txBody>
          <a:bodyPr>
            <a:noAutofit/>
          </a:bodyPr>
          <a:lstStyle/>
          <a:p>
            <a:pPr marL="0" indent="0">
              <a:spcBef>
                <a:spcPts val="800"/>
              </a:spcBef>
              <a:buNone/>
            </a:pPr>
            <a:r>
              <a:rPr lang="fr-FR" sz="2200" dirty="0"/>
              <a:t>« Dans le système de la nature, l’homme (</a:t>
            </a:r>
            <a:r>
              <a:rPr lang="fr-FR" sz="2200" i="1" dirty="0"/>
              <a:t>homo </a:t>
            </a:r>
            <a:r>
              <a:rPr lang="fr-FR" sz="2200" i="1" dirty="0" err="1"/>
              <a:t>phaenomenon</a:t>
            </a:r>
            <a:r>
              <a:rPr lang="fr-FR" sz="2200" i="1" dirty="0"/>
              <a:t>, animal </a:t>
            </a:r>
            <a:r>
              <a:rPr lang="fr-FR" sz="2200" i="1" dirty="0" err="1"/>
              <a:t>rationale</a:t>
            </a:r>
            <a:r>
              <a:rPr lang="fr-FR" sz="2200" dirty="0"/>
              <a:t>) est un être de médiocre importance et il a en commun avec les autres animaux, en tant que produits de la terre, une valeur vulgaire (</a:t>
            </a:r>
            <a:r>
              <a:rPr lang="fr-FR" sz="2200" i="1" dirty="0"/>
              <a:t>pretium </a:t>
            </a:r>
            <a:r>
              <a:rPr lang="fr-FR" sz="2200" i="1" dirty="0" err="1"/>
              <a:t>vulgare</a:t>
            </a:r>
            <a:r>
              <a:rPr lang="fr-FR" sz="2200" dirty="0"/>
              <a:t>). Le fait qu’il ait un entendement qui l’élève au-dessus d’eux et qu’il puisse se fixer à lui-même des fins, même cela ne lui confère qu’une valeur extrinsèque d’utilité (</a:t>
            </a:r>
            <a:r>
              <a:rPr lang="fr-FR" sz="2200" i="1" dirty="0"/>
              <a:t>pretium usus</a:t>
            </a:r>
            <a:r>
              <a:rPr lang="fr-FR" sz="2200" dirty="0"/>
              <a:t>), à savoir la valeur par laquelle un homme l’emporte sur un autre ; c’est-à-dire qu’il a un </a:t>
            </a:r>
            <a:r>
              <a:rPr lang="fr-FR" sz="2200" i="1" dirty="0"/>
              <a:t>prix</a:t>
            </a:r>
            <a:r>
              <a:rPr lang="fr-FR" sz="2200" dirty="0"/>
              <a:t> comme une marchandise dans le commerce qu’il entretient avec ces animaux pris comme des choses, commerce où il n’a pourtant qu’une valeur inférieure à celle de l’équivalent universel, l’argent, dont la valeur est pour cette raison appelée éminente (</a:t>
            </a:r>
            <a:r>
              <a:rPr lang="fr-FR" sz="2200" i="1" dirty="0"/>
              <a:t>pretium </a:t>
            </a:r>
            <a:r>
              <a:rPr lang="fr-FR" sz="2200" i="1" dirty="0" err="1"/>
              <a:t>eminens</a:t>
            </a:r>
            <a:r>
              <a:rPr lang="fr-FR" sz="2200" dirty="0"/>
              <a:t>)</a:t>
            </a:r>
            <a:r>
              <a:rPr lang="fr-FR" sz="2200" dirty="0" smtClean="0"/>
              <a:t>.</a:t>
            </a:r>
            <a:endParaRPr lang="fr-FR" sz="2200" dirty="0" smtClean="0"/>
          </a:p>
        </p:txBody>
      </p:sp>
    </p:spTree>
    <p:extLst>
      <p:ext uri="{BB962C8B-B14F-4D97-AF65-F5344CB8AC3E}">
        <p14:creationId xmlns:p14="http://schemas.microsoft.com/office/powerpoint/2010/main" val="2244550027"/>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635024" y="1932803"/>
            <a:ext cx="8006824" cy="4238362"/>
          </a:xfrm>
        </p:spPr>
        <p:txBody>
          <a:bodyPr>
            <a:normAutofit lnSpcReduction="10000"/>
          </a:bodyPr>
          <a:lstStyle/>
          <a:p>
            <a:pPr marL="0" indent="0">
              <a:buNone/>
            </a:pPr>
            <a:r>
              <a:rPr lang="fr-FR" dirty="0"/>
              <a:t>Seulement, considéré comme </a:t>
            </a:r>
            <a:r>
              <a:rPr lang="fr-FR" i="1" dirty="0"/>
              <a:t>personne</a:t>
            </a:r>
            <a:r>
              <a:rPr lang="fr-FR" dirty="0"/>
              <a:t>, c’est-à-dire comme sujet d’une raison moralement pratique, l’homme est au-dessus de tout prix, car en tant que tel (</a:t>
            </a:r>
            <a:r>
              <a:rPr lang="fr-FR" i="1" dirty="0"/>
              <a:t>homo </a:t>
            </a:r>
            <a:r>
              <a:rPr lang="fr-FR" i="1" dirty="0" err="1"/>
              <a:t>noumenon</a:t>
            </a:r>
            <a:r>
              <a:rPr lang="fr-FR" dirty="0"/>
              <a:t>), il convient de l’estimer, non pas simplement comme un moyen pour les fins d’autrui – pas même pour les siennes propres – mais au contraire comme une fin en soi-même, c’est-à-dire qu’il possède une </a:t>
            </a:r>
            <a:r>
              <a:rPr lang="fr-FR" i="1" dirty="0"/>
              <a:t>dignité</a:t>
            </a:r>
            <a:r>
              <a:rPr lang="fr-FR" dirty="0"/>
              <a:t>, (une valeur intérieure absolue) par laquelle il force au </a:t>
            </a:r>
            <a:r>
              <a:rPr lang="fr-FR" i="1" dirty="0"/>
              <a:t>respect</a:t>
            </a:r>
            <a:r>
              <a:rPr lang="fr-FR" dirty="0"/>
              <a:t> de lui-même toutes les autres créatures raisonnables, qui lui permet de se mesurer avec toute autre créature de cette espèce et de se considérer sur un pied d’égalité avec elle (</a:t>
            </a:r>
            <a:r>
              <a:rPr lang="fr-FR" i="1" dirty="0"/>
              <a:t>Doctrine de la vertu</a:t>
            </a:r>
            <a:r>
              <a:rPr lang="fr-FR" dirty="0"/>
              <a:t> 11, </a:t>
            </a:r>
            <a:r>
              <a:rPr lang="fr-FR" dirty="0" err="1"/>
              <a:t>Ak</a:t>
            </a:r>
            <a:r>
              <a:rPr lang="fr-FR" dirty="0"/>
              <a:t> VI, 434-5)</a:t>
            </a:r>
          </a:p>
          <a:p>
            <a:pPr marL="0" indent="0">
              <a:buNone/>
            </a:pPr>
            <a:endParaRPr lang="fr-FR" dirty="0"/>
          </a:p>
        </p:txBody>
      </p:sp>
    </p:spTree>
    <p:extLst>
      <p:ext uri="{BB962C8B-B14F-4D97-AF65-F5344CB8AC3E}">
        <p14:creationId xmlns:p14="http://schemas.microsoft.com/office/powerpoint/2010/main" val="13719369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0918" y="244158"/>
            <a:ext cx="8130312" cy="1339850"/>
          </a:xfrm>
        </p:spPr>
        <p:txBody>
          <a:bodyPr>
            <a:normAutofit/>
          </a:bodyPr>
          <a:lstStyle/>
          <a:p>
            <a:r>
              <a:rPr lang="fr-FR" dirty="0" smtClean="0"/>
              <a:t>La personne comme </a:t>
            </a:r>
            <a:r>
              <a:rPr lang="fr-FR" i="1" dirty="0" smtClean="0"/>
              <a:t>phase</a:t>
            </a:r>
            <a:endParaRPr lang="fr-FR" dirty="0"/>
          </a:p>
        </p:txBody>
      </p:sp>
      <p:sp>
        <p:nvSpPr>
          <p:cNvPr id="3" name="Espace réservé du contenu 2"/>
          <p:cNvSpPr>
            <a:spLocks noGrp="1"/>
          </p:cNvSpPr>
          <p:nvPr>
            <p:ph idx="1"/>
          </p:nvPr>
        </p:nvSpPr>
        <p:spPr>
          <a:xfrm>
            <a:off x="900112" y="1936376"/>
            <a:ext cx="7345363" cy="4129145"/>
          </a:xfrm>
        </p:spPr>
        <p:txBody>
          <a:bodyPr>
            <a:normAutofit fontScale="85000" lnSpcReduction="10000"/>
          </a:bodyPr>
          <a:lstStyle/>
          <a:p>
            <a:pPr>
              <a:spcBef>
                <a:spcPts val="800"/>
              </a:spcBef>
            </a:pPr>
            <a:r>
              <a:rPr lang="fr-FR" dirty="0" smtClean="0"/>
              <a:t>Le concept de la personne comme </a:t>
            </a:r>
            <a:r>
              <a:rPr lang="fr-FR" i="1" dirty="0" smtClean="0"/>
              <a:t>conscience de soi</a:t>
            </a:r>
            <a:r>
              <a:rPr lang="fr-FR" dirty="0" smtClean="0"/>
              <a:t>, flux d’états de conscience, portés par une substance (ou plusieurs), est celui d’une </a:t>
            </a:r>
            <a:r>
              <a:rPr lang="fr-FR" i="1" dirty="0" smtClean="0"/>
              <a:t>phase</a:t>
            </a:r>
            <a:r>
              <a:rPr lang="fr-FR" dirty="0" smtClean="0"/>
              <a:t> de cette substance</a:t>
            </a:r>
          </a:p>
          <a:p>
            <a:pPr>
              <a:spcBef>
                <a:spcPts val="800"/>
              </a:spcBef>
              <a:buFontTx/>
              <a:buChar char="-"/>
            </a:pPr>
            <a:r>
              <a:rPr lang="fr-FR" dirty="0" smtClean="0"/>
              <a:t>Elle n’est pas forcément coextensive à l’existence de cette substance</a:t>
            </a:r>
          </a:p>
          <a:p>
            <a:pPr>
              <a:spcBef>
                <a:spcPts val="800"/>
              </a:spcBef>
              <a:buFontTx/>
              <a:buChar char="-"/>
            </a:pPr>
            <a:r>
              <a:rPr lang="fr-FR" dirty="0" smtClean="0"/>
              <a:t>Sa continuité (identité) n’est pas forcément liée à celle de cette substance</a:t>
            </a:r>
          </a:p>
          <a:p>
            <a:pPr>
              <a:spcBef>
                <a:spcPts val="800"/>
              </a:spcBef>
              <a:buFontTx/>
              <a:buChar char="-"/>
            </a:pPr>
            <a:r>
              <a:rPr lang="fr-FR" dirty="0" smtClean="0"/>
              <a:t>Elle n’est pas forcément portée par une seule substance</a:t>
            </a:r>
          </a:p>
          <a:p>
            <a:pPr>
              <a:spcBef>
                <a:spcPts val="800"/>
              </a:spcBef>
              <a:buFontTx/>
              <a:buChar char="-"/>
            </a:pPr>
            <a:r>
              <a:rPr lang="fr-FR" dirty="0" smtClean="0"/>
              <a:t>Son identité n’est pas toujours </a:t>
            </a:r>
            <a:r>
              <a:rPr lang="fr-FR" i="1" dirty="0" smtClean="0"/>
              <a:t>déterminée</a:t>
            </a:r>
            <a:endParaRPr lang="fr-FR" dirty="0" smtClean="0"/>
          </a:p>
          <a:p>
            <a:pPr>
              <a:spcBef>
                <a:spcPts val="800"/>
              </a:spcBef>
              <a:buFontTx/>
              <a:buChar char="-"/>
            </a:pPr>
            <a:r>
              <a:rPr lang="fr-FR" dirty="0" smtClean="0"/>
              <a:t>Sa continuité (survie) </a:t>
            </a:r>
            <a:r>
              <a:rPr lang="fr-FR" i="1" dirty="0" smtClean="0"/>
              <a:t>importe</a:t>
            </a:r>
            <a:r>
              <a:rPr lang="fr-FR" dirty="0" smtClean="0"/>
              <a:t> plus (à elle-même) que l’identité de la substance</a:t>
            </a:r>
          </a:p>
          <a:p>
            <a:pPr>
              <a:spcBef>
                <a:spcPts val="800"/>
              </a:spcBef>
              <a:buFontTx/>
              <a:buChar char="-"/>
            </a:pPr>
            <a:r>
              <a:rPr lang="fr-FR" dirty="0"/>
              <a:t> </a:t>
            </a:r>
            <a:r>
              <a:rPr lang="fr-FR" i="1" dirty="0"/>
              <a:t>personnalité</a:t>
            </a:r>
            <a:r>
              <a:rPr lang="fr-FR" dirty="0"/>
              <a:t> plus que </a:t>
            </a:r>
            <a:r>
              <a:rPr lang="fr-FR" i="1" dirty="0"/>
              <a:t>personne</a:t>
            </a:r>
            <a:r>
              <a:rPr lang="fr-FR" dirty="0"/>
              <a:t>?</a:t>
            </a:r>
            <a:endParaRPr lang="fr-FR" dirty="0" smtClean="0"/>
          </a:p>
        </p:txBody>
      </p:sp>
    </p:spTree>
    <p:extLst>
      <p:ext uri="{BB962C8B-B14F-4D97-AF65-F5344CB8AC3E}">
        <p14:creationId xmlns:p14="http://schemas.microsoft.com/office/powerpoint/2010/main" val="4140407032"/>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personne comme </a:t>
            </a:r>
            <a:r>
              <a:rPr lang="fr-FR" i="1" dirty="0" smtClean="0"/>
              <a:t>hypostase </a:t>
            </a:r>
            <a:r>
              <a:rPr lang="fr-FR" dirty="0" smtClean="0"/>
              <a:t>(substance)</a:t>
            </a:r>
            <a:endParaRPr lang="fr-FR" dirty="0"/>
          </a:p>
        </p:txBody>
      </p:sp>
      <p:sp>
        <p:nvSpPr>
          <p:cNvPr id="3" name="Espace réservé du contenu 2"/>
          <p:cNvSpPr>
            <a:spLocks noGrp="1"/>
          </p:cNvSpPr>
          <p:nvPr>
            <p:ph idx="1"/>
          </p:nvPr>
        </p:nvSpPr>
        <p:spPr>
          <a:xfrm>
            <a:off x="900112" y="1853090"/>
            <a:ext cx="7345363" cy="4393285"/>
          </a:xfrm>
        </p:spPr>
        <p:txBody>
          <a:bodyPr>
            <a:normAutofit fontScale="92500" lnSpcReduction="10000"/>
          </a:bodyPr>
          <a:lstStyle/>
          <a:p>
            <a:pPr marL="0" indent="0">
              <a:buNone/>
            </a:pPr>
            <a:r>
              <a:rPr lang="fr-FR" dirty="0" smtClean="0"/>
              <a:t>Idée qu’une personne est une substance dotée de propriétés (pouvoirs) </a:t>
            </a:r>
            <a:r>
              <a:rPr lang="fr-FR" i="1" dirty="0" smtClean="0"/>
              <a:t>personnelles </a:t>
            </a:r>
            <a:r>
              <a:rPr lang="fr-FR" dirty="0" smtClean="0"/>
              <a:t>(raison, mémoire, etc.)</a:t>
            </a:r>
          </a:p>
          <a:p>
            <a:r>
              <a:rPr lang="fr-FR" dirty="0" smtClean="0"/>
              <a:t>La </a:t>
            </a:r>
            <a:r>
              <a:rPr lang="fr-FR" dirty="0"/>
              <a:t>conception simple (Swinburne, Descartes) </a:t>
            </a:r>
            <a:r>
              <a:rPr lang="fr-FR" dirty="0" smtClean="0"/>
              <a:t>: la personne est une </a:t>
            </a:r>
            <a:r>
              <a:rPr lang="fr-FR" i="1" dirty="0" smtClean="0"/>
              <a:t>âme</a:t>
            </a:r>
            <a:r>
              <a:rPr lang="fr-FR" dirty="0" smtClean="0"/>
              <a:t> (simple) </a:t>
            </a:r>
          </a:p>
          <a:p>
            <a:pPr marL="0" indent="0">
              <a:buNone/>
            </a:pPr>
            <a:r>
              <a:rPr lang="fr-FR" dirty="0" smtClean="0"/>
              <a:t>Critère d’identité : P2 </a:t>
            </a:r>
            <a:r>
              <a:rPr lang="fr-FR" dirty="0"/>
              <a:t>à t2 est la même personne que P1 à t1 </a:t>
            </a:r>
            <a:r>
              <a:rPr lang="fr-FR" dirty="0" err="1"/>
              <a:t>ssi</a:t>
            </a:r>
            <a:r>
              <a:rPr lang="fr-FR" dirty="0"/>
              <a:t> l’âme de P2 est l’âme de </a:t>
            </a:r>
            <a:r>
              <a:rPr lang="fr-FR" dirty="0" smtClean="0"/>
              <a:t>P1</a:t>
            </a:r>
          </a:p>
          <a:p>
            <a:r>
              <a:rPr lang="fr-FR" dirty="0" smtClean="0"/>
              <a:t>La conception </a:t>
            </a:r>
            <a:r>
              <a:rPr lang="fr-FR" i="1" dirty="0" smtClean="0"/>
              <a:t>complexe</a:t>
            </a:r>
            <a:r>
              <a:rPr lang="fr-FR" dirty="0" smtClean="0"/>
              <a:t>, </a:t>
            </a:r>
            <a:r>
              <a:rPr lang="fr-FR" i="1" dirty="0" err="1" smtClean="0"/>
              <a:t>animaliste</a:t>
            </a:r>
            <a:r>
              <a:rPr lang="fr-FR" dirty="0" smtClean="0"/>
              <a:t> ou </a:t>
            </a:r>
            <a:r>
              <a:rPr lang="fr-FR" i="1" dirty="0" smtClean="0"/>
              <a:t>humaniste</a:t>
            </a:r>
            <a:r>
              <a:rPr lang="fr-FR" dirty="0" smtClean="0"/>
              <a:t>: la personne est l’individu humain</a:t>
            </a:r>
          </a:p>
          <a:p>
            <a:pPr marL="0" indent="0">
              <a:buNone/>
            </a:pPr>
            <a:r>
              <a:rPr lang="fr-FR" dirty="0" smtClean="0"/>
              <a:t>Critère d’identité: </a:t>
            </a:r>
            <a:r>
              <a:rPr lang="fr-FR" dirty="0"/>
              <a:t>P2 à t2 est la même personne que P1 à t1 </a:t>
            </a:r>
            <a:r>
              <a:rPr lang="fr-FR" dirty="0" err="1"/>
              <a:t>ssi</a:t>
            </a:r>
            <a:r>
              <a:rPr lang="fr-FR" dirty="0"/>
              <a:t> P2 est le même homme que </a:t>
            </a:r>
            <a:r>
              <a:rPr lang="fr-FR" dirty="0" smtClean="0"/>
              <a:t>P1</a:t>
            </a:r>
            <a:endParaRPr lang="fr-FR" dirty="0"/>
          </a:p>
        </p:txBody>
      </p:sp>
    </p:spTree>
    <p:extLst>
      <p:ext uri="{BB962C8B-B14F-4D97-AF65-F5344CB8AC3E}">
        <p14:creationId xmlns:p14="http://schemas.microsoft.com/office/powerpoint/2010/main" val="2128699325"/>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1326" y="244158"/>
            <a:ext cx="8078263" cy="1339850"/>
          </a:xfrm>
        </p:spPr>
        <p:txBody>
          <a:bodyPr>
            <a:normAutofit fontScale="90000"/>
          </a:bodyPr>
          <a:lstStyle/>
          <a:p>
            <a:r>
              <a:rPr lang="fr-FR" dirty="0" smtClean="0"/>
              <a:t>Nécessité d’un concept de </a:t>
            </a:r>
            <a:r>
              <a:rPr lang="fr-FR" i="1" dirty="0" smtClean="0"/>
              <a:t>sorte</a:t>
            </a:r>
            <a:endParaRPr lang="fr-FR" dirty="0"/>
          </a:p>
        </p:txBody>
      </p:sp>
      <p:sp>
        <p:nvSpPr>
          <p:cNvPr id="3" name="Espace réservé du contenu 2"/>
          <p:cNvSpPr>
            <a:spLocks noGrp="1"/>
          </p:cNvSpPr>
          <p:nvPr>
            <p:ph idx="1"/>
          </p:nvPr>
        </p:nvSpPr>
        <p:spPr>
          <a:xfrm>
            <a:off x="655838" y="1925966"/>
            <a:ext cx="7589637" cy="4139555"/>
          </a:xfrm>
        </p:spPr>
        <p:txBody>
          <a:bodyPr>
            <a:normAutofit lnSpcReduction="10000"/>
          </a:bodyPr>
          <a:lstStyle/>
          <a:p>
            <a:pPr marL="0" indent="0">
              <a:buNone/>
            </a:pPr>
            <a:r>
              <a:rPr lang="fr-FR" dirty="0" smtClean="0"/>
              <a:t>Pour identifier les individus, les dénombrer, les </a:t>
            </a:r>
            <a:r>
              <a:rPr lang="fr-FR" dirty="0" err="1" smtClean="0"/>
              <a:t>réidentifier</a:t>
            </a:r>
            <a:r>
              <a:rPr lang="fr-FR" dirty="0" smtClean="0"/>
              <a:t> dans le temps, il faut disposer d’un concept de sorte (donnant un principe d’activité, organisme: activité vitale)</a:t>
            </a:r>
          </a:p>
          <a:p>
            <a:pPr>
              <a:buFontTx/>
              <a:buChar char="-"/>
            </a:pPr>
            <a:r>
              <a:rPr lang="fr-FR" dirty="0" smtClean="0"/>
              <a:t>Le concept de </a:t>
            </a:r>
            <a:r>
              <a:rPr lang="fr-FR" i="1" dirty="0" smtClean="0"/>
              <a:t>personne</a:t>
            </a:r>
            <a:r>
              <a:rPr lang="fr-FR" dirty="0" smtClean="0"/>
              <a:t> (sujet de conscience) n’est pas un concept de sorte naturelle</a:t>
            </a:r>
          </a:p>
          <a:p>
            <a:pPr>
              <a:buFontTx/>
              <a:buChar char="-"/>
            </a:pPr>
            <a:r>
              <a:rPr lang="fr-FR" dirty="0" smtClean="0"/>
              <a:t>Mais la conception de la personne comme hypostase peut </a:t>
            </a:r>
            <a:r>
              <a:rPr lang="fr-FR" i="1" dirty="0" smtClean="0"/>
              <a:t>hériter</a:t>
            </a:r>
            <a:r>
              <a:rPr lang="fr-FR" dirty="0" smtClean="0"/>
              <a:t> des caractéristiques de la sorte à laquelle appartient l’hypostase: notion de </a:t>
            </a:r>
            <a:r>
              <a:rPr lang="fr-FR" i="1" dirty="0" smtClean="0"/>
              <a:t>personne humaine</a:t>
            </a:r>
            <a:endParaRPr lang="fr-FR" dirty="0"/>
          </a:p>
        </p:txBody>
      </p:sp>
    </p:spTree>
    <p:extLst>
      <p:ext uri="{BB962C8B-B14F-4D97-AF65-F5344CB8AC3E}">
        <p14:creationId xmlns:p14="http://schemas.microsoft.com/office/powerpoint/2010/main" val="2783932376"/>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choix à faire</a:t>
            </a:r>
            <a:endParaRPr lang="fr-FR" dirty="0"/>
          </a:p>
        </p:txBody>
      </p:sp>
      <p:sp>
        <p:nvSpPr>
          <p:cNvPr id="3" name="Espace réservé du contenu 2"/>
          <p:cNvSpPr>
            <a:spLocks noGrp="1"/>
          </p:cNvSpPr>
          <p:nvPr>
            <p:ph idx="1"/>
          </p:nvPr>
        </p:nvSpPr>
        <p:spPr>
          <a:xfrm>
            <a:off x="900112" y="1957198"/>
            <a:ext cx="7345363" cy="4278767"/>
          </a:xfrm>
        </p:spPr>
        <p:txBody>
          <a:bodyPr>
            <a:normAutofit fontScale="85000" lnSpcReduction="10000"/>
          </a:bodyPr>
          <a:lstStyle/>
          <a:p>
            <a:pPr>
              <a:spcBef>
                <a:spcPts val="800"/>
              </a:spcBef>
            </a:pPr>
            <a:r>
              <a:rPr lang="fr-FR" dirty="0" smtClean="0"/>
              <a:t>Ou bien l’on s’en tient à l’idée de conscience de soi, et au concept de personne comme concept de </a:t>
            </a:r>
            <a:r>
              <a:rPr lang="fr-FR" i="1" dirty="0" smtClean="0"/>
              <a:t>phase</a:t>
            </a:r>
            <a:r>
              <a:rPr lang="fr-FR" dirty="0" smtClean="0"/>
              <a:t>, ce qui conduit à une divergence possible de la personne et de l’être humain et à la dissolution de l’identité personnelle.</a:t>
            </a:r>
          </a:p>
          <a:p>
            <a:pPr>
              <a:spcBef>
                <a:spcPts val="800"/>
              </a:spcBef>
            </a:pPr>
            <a:r>
              <a:rPr lang="fr-FR" dirty="0" smtClean="0"/>
              <a:t>Ou bien l’on tient – avec le sens commun / le langage ordinaire – que la notion de personne est d’abord celle de personne humaine, donc que l’identité de la personne est celle de l’être humain</a:t>
            </a:r>
          </a:p>
          <a:p>
            <a:pPr>
              <a:spcBef>
                <a:spcPts val="800"/>
              </a:spcBef>
            </a:pPr>
            <a:r>
              <a:rPr lang="fr-FR" dirty="0" smtClean="0"/>
              <a:t>Sur quelle base faire ce choix?</a:t>
            </a:r>
          </a:p>
          <a:p>
            <a:pPr>
              <a:spcBef>
                <a:spcPts val="800"/>
              </a:spcBef>
              <a:buFontTx/>
              <a:buChar char="-"/>
            </a:pPr>
            <a:r>
              <a:rPr lang="fr-FR" dirty="0" smtClean="0"/>
              <a:t>Correction et efficacité dans la description</a:t>
            </a:r>
          </a:p>
          <a:p>
            <a:pPr>
              <a:spcBef>
                <a:spcPts val="800"/>
              </a:spcBef>
              <a:buFontTx/>
              <a:buChar char="-"/>
            </a:pPr>
            <a:r>
              <a:rPr lang="fr-FR" dirty="0" smtClean="0"/>
              <a:t>Résistance aux objections philosophiques</a:t>
            </a:r>
          </a:p>
          <a:p>
            <a:pPr>
              <a:spcBef>
                <a:spcPts val="800"/>
              </a:spcBef>
              <a:buFontTx/>
              <a:buChar char="-"/>
            </a:pPr>
            <a:r>
              <a:rPr lang="fr-FR" dirty="0"/>
              <a:t>Correspondance avec les jugements moraux sur l’imputabilité, et sur la dignité/le respect dû aux </a:t>
            </a:r>
            <a:r>
              <a:rPr lang="fr-FR" i="1" dirty="0" smtClean="0"/>
              <a:t>personnes</a:t>
            </a:r>
            <a:endParaRPr lang="fr-FR" i="1" dirty="0"/>
          </a:p>
        </p:txBody>
      </p:sp>
    </p:spTree>
    <p:extLst>
      <p:ext uri="{BB962C8B-B14F-4D97-AF65-F5344CB8AC3E}">
        <p14:creationId xmlns:p14="http://schemas.microsoft.com/office/powerpoint/2010/main" val="229181569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4434" y="244158"/>
            <a:ext cx="8237537" cy="1339850"/>
          </a:xfrm>
        </p:spPr>
        <p:txBody>
          <a:bodyPr>
            <a:normAutofit fontScale="90000"/>
          </a:bodyPr>
          <a:lstStyle/>
          <a:p>
            <a:r>
              <a:rPr lang="fr-FR" dirty="0" smtClean="0"/>
              <a:t>Intérêt pour le critère de l’identité numérique de nous-mêmes</a:t>
            </a:r>
            <a:endParaRPr lang="fr-FR" dirty="0"/>
          </a:p>
        </p:txBody>
      </p:sp>
      <p:sp>
        <p:nvSpPr>
          <p:cNvPr id="3" name="Espace réservé du contenu 2"/>
          <p:cNvSpPr>
            <a:spLocks noGrp="1"/>
          </p:cNvSpPr>
          <p:nvPr>
            <p:ph idx="1"/>
          </p:nvPr>
        </p:nvSpPr>
        <p:spPr>
          <a:xfrm>
            <a:off x="900112" y="1838270"/>
            <a:ext cx="7654896" cy="4378424"/>
          </a:xfrm>
        </p:spPr>
        <p:txBody>
          <a:bodyPr>
            <a:normAutofit fontScale="92500" lnSpcReduction="20000"/>
          </a:bodyPr>
          <a:lstStyle/>
          <a:p>
            <a:r>
              <a:rPr lang="fr-FR" dirty="0" smtClean="0"/>
              <a:t>En plus de l’intérêt (curiosité) théorique qui est commun avec les objets, nous tenons à savoir ce qui fait qu’une personne à </a:t>
            </a:r>
            <a:r>
              <a:rPr lang="fr-FR" dirty="0" err="1" smtClean="0"/>
              <a:t>T</a:t>
            </a:r>
            <a:r>
              <a:rPr lang="fr-FR" dirty="0" smtClean="0"/>
              <a:t> est </a:t>
            </a:r>
            <a:r>
              <a:rPr lang="fr-FR" i="1" dirty="0" smtClean="0"/>
              <a:t>la même personne</a:t>
            </a:r>
            <a:r>
              <a:rPr lang="fr-FR" dirty="0" smtClean="0"/>
              <a:t> qu’une personne à T’ parce que</a:t>
            </a:r>
          </a:p>
          <a:p>
            <a:pPr>
              <a:buFontTx/>
              <a:buChar char="-"/>
            </a:pPr>
            <a:r>
              <a:rPr lang="fr-FR" dirty="0" smtClean="0"/>
              <a:t>Nous sommes des personnes…</a:t>
            </a:r>
          </a:p>
          <a:p>
            <a:pPr>
              <a:spcBef>
                <a:spcPts val="200"/>
              </a:spcBef>
              <a:buFontTx/>
              <a:buChar char="-"/>
            </a:pPr>
            <a:r>
              <a:rPr lang="fr-FR" dirty="0" smtClean="0"/>
              <a:t>Nos projets, attentes, </a:t>
            </a:r>
            <a:r>
              <a:rPr lang="fr-FR" dirty="0" err="1" smtClean="0"/>
              <a:t>etc</a:t>
            </a:r>
            <a:r>
              <a:rPr lang="fr-FR" dirty="0" smtClean="0"/>
              <a:t>, n’auraient pas de sens sans identité numérique entre la personne qui fait le projet et celle qui l’accomplit</a:t>
            </a:r>
          </a:p>
          <a:p>
            <a:pPr>
              <a:spcBef>
                <a:spcPts val="200"/>
              </a:spcBef>
              <a:buFontTx/>
              <a:buChar char="-"/>
            </a:pPr>
            <a:r>
              <a:rPr lang="fr-FR" dirty="0" smtClean="0"/>
              <a:t>Nos regrets, remords, etc., n’auraient pas de sens sans identité numérique entre la personne qui regrette et celle qui a accompli l’acte regretté</a:t>
            </a:r>
          </a:p>
          <a:p>
            <a:pPr>
              <a:spcBef>
                <a:spcPts val="200"/>
              </a:spcBef>
              <a:buFontTx/>
              <a:buChar char="-"/>
            </a:pPr>
            <a:r>
              <a:rPr lang="fr-FR" dirty="0" smtClean="0"/>
              <a:t>L’imputation morale et la rétribution des actes n’aurait pas de sens si la personne rétribuée n’est pas la même que celle qui a accompli les actes</a:t>
            </a:r>
            <a:endParaRPr lang="fr-FR" dirty="0"/>
          </a:p>
        </p:txBody>
      </p:sp>
    </p:spTree>
    <p:extLst>
      <p:ext uri="{BB962C8B-B14F-4D97-AF65-F5344CB8AC3E}">
        <p14:creationId xmlns:p14="http://schemas.microsoft.com/office/powerpoint/2010/main" val="2015469107"/>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Retour sur l’objection de la fission cérébrale</a:t>
            </a:r>
            <a:endParaRPr lang="fr-FR" dirty="0"/>
          </a:p>
        </p:txBody>
      </p:sp>
      <p:sp>
        <p:nvSpPr>
          <p:cNvPr id="3" name="Espace réservé du contenu 2"/>
          <p:cNvSpPr>
            <a:spLocks noGrp="1"/>
          </p:cNvSpPr>
          <p:nvPr>
            <p:ph idx="1"/>
          </p:nvPr>
        </p:nvSpPr>
        <p:spPr>
          <a:xfrm>
            <a:off x="697480" y="2133601"/>
            <a:ext cx="7713908" cy="3931920"/>
          </a:xfrm>
        </p:spPr>
        <p:txBody>
          <a:bodyPr>
            <a:normAutofit fontScale="92500" lnSpcReduction="10000"/>
          </a:bodyPr>
          <a:lstStyle/>
          <a:p>
            <a:r>
              <a:rPr lang="fr-FR" dirty="0" smtClean="0"/>
              <a:t>Idée </a:t>
            </a:r>
            <a:r>
              <a:rPr lang="fr-FR" dirty="0"/>
              <a:t>acceptable de changement de corps ou d’esprit, vs idée confuse. Charme des récits de changement de corps (</a:t>
            </a:r>
            <a:r>
              <a:rPr lang="fr-FR" i="1" dirty="0"/>
              <a:t>Les voyages de Gulliver</a:t>
            </a:r>
            <a:r>
              <a:rPr lang="fr-FR" dirty="0"/>
              <a:t> III, 6</a:t>
            </a:r>
            <a:r>
              <a:rPr lang="fr-FR" dirty="0" smtClean="0"/>
              <a:t>)</a:t>
            </a:r>
          </a:p>
          <a:p>
            <a:r>
              <a:rPr lang="fr-FR" dirty="0"/>
              <a:t>La leçon à tirer des cas extrêmes : </a:t>
            </a:r>
            <a:r>
              <a:rPr lang="fr-FR" dirty="0" smtClean="0"/>
              <a:t>androïdes </a:t>
            </a:r>
            <a:r>
              <a:rPr lang="fr-FR" dirty="0"/>
              <a:t>et greffés du cerveau </a:t>
            </a:r>
            <a:r>
              <a:rPr lang="fr-FR" dirty="0" smtClean="0"/>
              <a:t>sont-ils des </a:t>
            </a:r>
            <a:r>
              <a:rPr lang="fr-FR" dirty="0"/>
              <a:t>artefacts ? Limites de l’application du concept de personne/</a:t>
            </a:r>
            <a:r>
              <a:rPr lang="fr-FR" dirty="0" smtClean="0"/>
              <a:t>d’homme.</a:t>
            </a:r>
            <a:endParaRPr lang="fr-FR" dirty="0"/>
          </a:p>
          <a:p>
            <a:r>
              <a:rPr lang="fr-FR" dirty="0" smtClean="0"/>
              <a:t>La quasi-mémoire (</a:t>
            </a:r>
            <a:r>
              <a:rPr lang="fr-FR" dirty="0" err="1"/>
              <a:t>Shoemaker</a:t>
            </a:r>
            <a:r>
              <a:rPr lang="fr-FR" dirty="0"/>
              <a:t>, </a:t>
            </a:r>
            <a:r>
              <a:rPr lang="fr-FR" dirty="0" err="1"/>
              <a:t>Parfit</a:t>
            </a:r>
            <a:r>
              <a:rPr lang="fr-FR" dirty="0"/>
              <a:t>) </a:t>
            </a:r>
            <a:r>
              <a:rPr lang="fr-FR" dirty="0" smtClean="0"/>
              <a:t>: la fission du cerveau de Brown avec double transplantation dans les jumeaux Robinson: </a:t>
            </a:r>
            <a:r>
              <a:rPr lang="fr-FR" dirty="0" err="1" smtClean="0"/>
              <a:t>Brownson</a:t>
            </a:r>
            <a:r>
              <a:rPr lang="fr-FR" dirty="0" smtClean="0"/>
              <a:t>(1) et </a:t>
            </a:r>
            <a:r>
              <a:rPr lang="fr-FR" dirty="0" err="1" smtClean="0"/>
              <a:t>Brownson</a:t>
            </a:r>
            <a:r>
              <a:rPr lang="fr-FR" dirty="0" smtClean="0"/>
              <a:t>(2) se </a:t>
            </a:r>
            <a:r>
              <a:rPr lang="fr-FR" i="1" dirty="0" smtClean="0"/>
              <a:t>quasi</a:t>
            </a:r>
            <a:r>
              <a:rPr lang="fr-FR" dirty="0" smtClean="0"/>
              <a:t>-souviennent de la vie de Brown</a:t>
            </a:r>
            <a:endParaRPr lang="fr-FR" dirty="0"/>
          </a:p>
        </p:txBody>
      </p:sp>
    </p:spTree>
    <p:extLst>
      <p:ext uri="{BB962C8B-B14F-4D97-AF65-F5344CB8AC3E}">
        <p14:creationId xmlns:p14="http://schemas.microsoft.com/office/powerpoint/2010/main" val="2950576945"/>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concept de quasi-mémoire à l’épreuve</a:t>
            </a:r>
            <a:endParaRPr lang="fr-FR" dirty="0"/>
          </a:p>
        </p:txBody>
      </p:sp>
      <p:sp>
        <p:nvSpPr>
          <p:cNvPr id="3" name="Espace réservé du contenu 2"/>
          <p:cNvSpPr>
            <a:spLocks noGrp="1"/>
          </p:cNvSpPr>
          <p:nvPr>
            <p:ph idx="1"/>
          </p:nvPr>
        </p:nvSpPr>
        <p:spPr>
          <a:xfrm>
            <a:off x="900112" y="1707344"/>
            <a:ext cx="7345363" cy="4591086"/>
          </a:xfrm>
        </p:spPr>
        <p:txBody>
          <a:bodyPr>
            <a:normAutofit fontScale="77500" lnSpcReduction="20000"/>
          </a:bodyPr>
          <a:lstStyle/>
          <a:p>
            <a:pPr marL="0" indent="0">
              <a:spcBef>
                <a:spcPts val="800"/>
              </a:spcBef>
              <a:buNone/>
            </a:pPr>
            <a:r>
              <a:rPr lang="fr-FR" dirty="0" smtClean="0"/>
              <a:t>«</a:t>
            </a:r>
            <a:r>
              <a:rPr lang="fr-FR" dirty="0"/>
              <a:t> </a:t>
            </a:r>
            <a:r>
              <a:rPr lang="fr-FR" dirty="0" smtClean="0"/>
              <a:t>J’ai une quasi-mémoire </a:t>
            </a:r>
            <a:r>
              <a:rPr lang="fr-FR" u="sng" dirty="0" smtClean="0"/>
              <a:t>exacte</a:t>
            </a:r>
            <a:r>
              <a:rPr lang="fr-FR" dirty="0" smtClean="0"/>
              <a:t> d’une expérience passée si (1) il me semble me souvenir avoir eu cette expérience, (2) </a:t>
            </a:r>
            <a:r>
              <a:rPr lang="fr-FR" i="1" dirty="0" smtClean="0"/>
              <a:t>quelqu’un</a:t>
            </a:r>
            <a:r>
              <a:rPr lang="fr-FR" dirty="0" smtClean="0"/>
              <a:t> a eu cette expérience et (3) ma mémoire apparente dépend causalement, </a:t>
            </a:r>
            <a:r>
              <a:rPr lang="fr-FR" u="sng" dirty="0" smtClean="0"/>
              <a:t>de la bonne manière</a:t>
            </a:r>
            <a:r>
              <a:rPr lang="fr-FR" dirty="0" smtClean="0"/>
              <a:t>, de cette expérience » (</a:t>
            </a:r>
            <a:r>
              <a:rPr lang="fr-FR" dirty="0" err="1"/>
              <a:t>Parfit</a:t>
            </a:r>
            <a:r>
              <a:rPr lang="fr-FR" dirty="0"/>
              <a:t>, </a:t>
            </a:r>
            <a:r>
              <a:rPr lang="fr-FR" i="1" dirty="0" err="1"/>
              <a:t>Reasons</a:t>
            </a:r>
            <a:r>
              <a:rPr lang="fr-FR" i="1" dirty="0"/>
              <a:t> and </a:t>
            </a:r>
            <a:r>
              <a:rPr lang="fr-FR" i="1" dirty="0" err="1"/>
              <a:t>Persons</a:t>
            </a:r>
            <a:r>
              <a:rPr lang="fr-FR" dirty="0"/>
              <a:t>, 221</a:t>
            </a:r>
            <a:r>
              <a:rPr lang="fr-FR" dirty="0" smtClean="0"/>
              <a:t>)</a:t>
            </a:r>
          </a:p>
          <a:p>
            <a:pPr lvl="0">
              <a:spcBef>
                <a:spcPts val="800"/>
              </a:spcBef>
            </a:pPr>
            <a:r>
              <a:rPr lang="fr-FR" dirty="0"/>
              <a:t>Comment rendre </a:t>
            </a:r>
            <a:r>
              <a:rPr lang="fr-FR" dirty="0" smtClean="0"/>
              <a:t>compte </a:t>
            </a:r>
            <a:r>
              <a:rPr lang="fr-FR" dirty="0"/>
              <a:t>de ‘se souvenir de cette expérience’ ? Sinon en disant qu’on se la représente et qu’on la place dans </a:t>
            </a:r>
            <a:r>
              <a:rPr lang="fr-FR" i="1" dirty="0"/>
              <a:t>sa</a:t>
            </a:r>
            <a:r>
              <a:rPr lang="fr-FR" dirty="0"/>
              <a:t> vie ? Mais alors l’identité est réimportée</a:t>
            </a:r>
          </a:p>
          <a:p>
            <a:pPr lvl="0">
              <a:spcBef>
                <a:spcPts val="800"/>
              </a:spcBef>
            </a:pPr>
            <a:r>
              <a:rPr lang="fr-FR" dirty="0"/>
              <a:t>La QM doit partager quelque chose de la nature de la mémoire réelle (sinon on perd ce qu’on voulait sauver). Il ne suffit pas de croire se souvenir, ni qu’il y ait un lien causal (on me l’a dit), mais que ce lien soit </a:t>
            </a:r>
            <a:r>
              <a:rPr lang="fr-FR" i="1" dirty="0"/>
              <a:t>de la bonne sorte</a:t>
            </a:r>
            <a:endParaRPr lang="fr-FR" dirty="0"/>
          </a:p>
          <a:p>
            <a:pPr lvl="0">
              <a:spcBef>
                <a:spcPts val="800"/>
              </a:spcBef>
            </a:pPr>
            <a:r>
              <a:rPr lang="fr-FR" dirty="0"/>
              <a:t>Si l’on parvient à cette bonne sorte, peut-on avoir </a:t>
            </a:r>
            <a:r>
              <a:rPr lang="fr-FR" dirty="0" smtClean="0"/>
              <a:t>une QM </a:t>
            </a:r>
            <a:r>
              <a:rPr lang="fr-FR" dirty="0"/>
              <a:t>sans identité, sans que la QM implique l’identité (il faut une explication de la QM qui permette la non-identité</a:t>
            </a:r>
            <a:r>
              <a:rPr lang="fr-FR" dirty="0" smtClean="0"/>
              <a:t>)</a:t>
            </a:r>
          </a:p>
          <a:p>
            <a:pPr lvl="0">
              <a:spcBef>
                <a:spcPts val="800"/>
              </a:spcBef>
            </a:pPr>
            <a:r>
              <a:rPr lang="fr-FR" dirty="0" smtClean="0"/>
              <a:t>Peut-on définir la QM sans définir la QM exacte? (la mémoire n’est pas nécessairement exacte)</a:t>
            </a:r>
            <a:endParaRPr lang="fr-FR" dirty="0"/>
          </a:p>
        </p:txBody>
      </p:sp>
    </p:spTree>
    <p:extLst>
      <p:ext uri="{BB962C8B-B14F-4D97-AF65-F5344CB8AC3E}">
        <p14:creationId xmlns:p14="http://schemas.microsoft.com/office/powerpoint/2010/main" val="1572534089"/>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a:xfrm>
            <a:off x="900112" y="1842104"/>
            <a:ext cx="7345363" cy="4435504"/>
          </a:xfrm>
        </p:spPr>
        <p:txBody>
          <a:bodyPr>
            <a:normAutofit fontScale="85000" lnSpcReduction="10000"/>
          </a:bodyPr>
          <a:lstStyle/>
          <a:p>
            <a:pPr>
              <a:spcBef>
                <a:spcPts val="800"/>
              </a:spcBef>
            </a:pPr>
            <a:r>
              <a:rPr lang="fr-FR" dirty="0"/>
              <a:t>Notre concept est d’abord celui de personne humaine, individu de l’espèce humaine, donc d’un animal doté de pouvoirs particuliers (langage, culture, art, morale, et donc mémoire, </a:t>
            </a:r>
            <a:r>
              <a:rPr lang="fr-FR" dirty="0" smtClean="0"/>
              <a:t>sens </a:t>
            </a:r>
            <a:r>
              <a:rPr lang="fr-FR" dirty="0"/>
              <a:t>de l’identité-autobiographie, passions-émotions, personnalité + dimension sociale). Identité diachronique : homme</a:t>
            </a:r>
          </a:p>
          <a:p>
            <a:pPr>
              <a:spcBef>
                <a:spcPts val="800"/>
              </a:spcBef>
            </a:pPr>
            <a:r>
              <a:rPr lang="fr-FR" dirty="0"/>
              <a:t>Le concept de personne est-il </a:t>
            </a:r>
            <a:r>
              <a:rPr lang="fr-FR" dirty="0" err="1"/>
              <a:t>co-extensif</a:t>
            </a:r>
            <a:r>
              <a:rPr lang="fr-FR" dirty="0"/>
              <a:t> à celui de substance de la sorte en question ou limité à une </a:t>
            </a:r>
            <a:r>
              <a:rPr lang="fr-FR" i="1" dirty="0" smtClean="0"/>
              <a:t>phase de cette substance</a:t>
            </a:r>
            <a:r>
              <a:rPr lang="fr-FR" i="1" dirty="0"/>
              <a:t> </a:t>
            </a:r>
            <a:r>
              <a:rPr lang="fr-FR" dirty="0"/>
              <a:t>? Renvoie-t-il à l’exercice actuel ou proche des </a:t>
            </a:r>
            <a:r>
              <a:rPr lang="fr-FR" dirty="0" smtClean="0"/>
              <a:t>capacités personnelles </a:t>
            </a:r>
            <a:r>
              <a:rPr lang="fr-FR" dirty="0"/>
              <a:t>ou seulement à l’existence </a:t>
            </a:r>
            <a:r>
              <a:rPr lang="fr-FR" dirty="0" smtClean="0"/>
              <a:t>de ces </a:t>
            </a:r>
            <a:r>
              <a:rPr lang="fr-FR" dirty="0"/>
              <a:t>capacités ? Admet-il des degrés ou est-il absolu ? </a:t>
            </a:r>
          </a:p>
          <a:p>
            <a:pPr>
              <a:spcBef>
                <a:spcPts val="800"/>
              </a:spcBef>
            </a:pPr>
            <a:r>
              <a:rPr lang="fr-FR" dirty="0" smtClean="0"/>
              <a:t>Importance morale, mais on ne saurait régler les questions morales par la définition de la personne: c’est plutôt le contraire. Les jugements moraux contribuent à façonner le concept de personne.</a:t>
            </a:r>
            <a:endParaRPr lang="fr-FR" dirty="0"/>
          </a:p>
        </p:txBody>
      </p:sp>
    </p:spTree>
    <p:extLst>
      <p:ext uri="{BB962C8B-B14F-4D97-AF65-F5344CB8AC3E}">
        <p14:creationId xmlns:p14="http://schemas.microsoft.com/office/powerpoint/2010/main" val="282838808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113" y="1371599"/>
            <a:ext cx="7345362" cy="3263153"/>
          </a:xfrm>
        </p:spPr>
        <p:txBody>
          <a:bodyPr/>
          <a:lstStyle/>
          <a:p>
            <a:r>
              <a:rPr lang="fr-FR" dirty="0" smtClean="0"/>
              <a:t>Le critère </a:t>
            </a:r>
            <a:r>
              <a:rPr lang="fr-FR" dirty="0" smtClean="0"/>
              <a:t>psychologique</a:t>
            </a:r>
            <a:br>
              <a:rPr lang="fr-FR" dirty="0" smtClean="0"/>
            </a:br>
            <a:r>
              <a:rPr lang="fr-FR" dirty="0" smtClean="0"/>
              <a:t/>
            </a:r>
            <a:br>
              <a:rPr lang="fr-FR" dirty="0" smtClean="0"/>
            </a:br>
            <a:r>
              <a:rPr lang="fr-FR" dirty="0"/>
              <a:t>D</a:t>
            </a:r>
            <a:r>
              <a:rPr lang="fr-FR" dirty="0" smtClean="0"/>
              <a:t>ifficultés </a:t>
            </a:r>
            <a:r>
              <a:rPr lang="fr-FR" dirty="0" smtClean="0"/>
              <a:t>et réponses</a:t>
            </a:r>
            <a:endParaRPr lang="fr-FR" dirty="0"/>
          </a:p>
        </p:txBody>
      </p:sp>
      <p:sp>
        <p:nvSpPr>
          <p:cNvPr id="3" name="Espace réservé du texte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942247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L’argument en faveur du critère psychologique</a:t>
            </a:r>
            <a:endParaRPr lang="fr-FR" dirty="0"/>
          </a:p>
        </p:txBody>
      </p:sp>
      <p:sp>
        <p:nvSpPr>
          <p:cNvPr id="3" name="Espace réservé du contenu 2"/>
          <p:cNvSpPr>
            <a:spLocks noGrp="1"/>
          </p:cNvSpPr>
          <p:nvPr>
            <p:ph idx="1"/>
          </p:nvPr>
        </p:nvSpPr>
        <p:spPr/>
        <p:txBody>
          <a:bodyPr/>
          <a:lstStyle/>
          <a:p>
            <a:r>
              <a:rPr lang="fr-FR" dirty="0" smtClean="0"/>
              <a:t>Le prince et le savetier: échange des âmes (et des consciences) = échange des corps (Locke)</a:t>
            </a:r>
          </a:p>
          <a:p>
            <a:r>
              <a:rPr lang="fr-FR" dirty="0" smtClean="0"/>
              <a:t>Brown et Robinson: </a:t>
            </a:r>
            <a:r>
              <a:rPr lang="fr-FR" dirty="0" err="1" smtClean="0"/>
              <a:t>Brownson</a:t>
            </a:r>
            <a:r>
              <a:rPr lang="fr-FR" dirty="0" smtClean="0"/>
              <a:t> </a:t>
            </a:r>
            <a:r>
              <a:rPr lang="fr-FR" dirty="0" smtClean="0"/>
              <a:t>est (identique à) </a:t>
            </a:r>
            <a:r>
              <a:rPr lang="fr-FR" dirty="0" smtClean="0"/>
              <a:t>Brown, échange des cerveaux = échange des corps (</a:t>
            </a:r>
            <a:r>
              <a:rPr lang="fr-FR" dirty="0" err="1" smtClean="0"/>
              <a:t>Shoemaker</a:t>
            </a:r>
            <a:r>
              <a:rPr lang="fr-FR" dirty="0" smtClean="0"/>
              <a:t>)</a:t>
            </a:r>
          </a:p>
          <a:p>
            <a:r>
              <a:rPr lang="fr-FR" dirty="0" smtClean="0"/>
              <a:t>Dans les deux cas, la continuité psychologique est supportée par celle de la substance (âme, cerveau), mais elle est le critère de l’IP (et c’est un fait que la conscience dépende d’une substance)</a:t>
            </a:r>
            <a:endParaRPr lang="fr-FR" dirty="0"/>
          </a:p>
        </p:txBody>
      </p:sp>
    </p:spTree>
    <p:extLst>
      <p:ext uri="{BB962C8B-B14F-4D97-AF65-F5344CB8AC3E}">
        <p14:creationId xmlns:p14="http://schemas.microsoft.com/office/powerpoint/2010/main" val="31700649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critère de la mémoire</a:t>
            </a:r>
            <a:endParaRPr lang="fr-FR" dirty="0"/>
          </a:p>
        </p:txBody>
      </p:sp>
      <p:sp>
        <p:nvSpPr>
          <p:cNvPr id="3" name="Espace réservé du contenu 2"/>
          <p:cNvSpPr>
            <a:spLocks noGrp="1"/>
          </p:cNvSpPr>
          <p:nvPr>
            <p:ph idx="1"/>
          </p:nvPr>
        </p:nvSpPr>
        <p:spPr/>
        <p:txBody>
          <a:bodyPr/>
          <a:lstStyle/>
          <a:p>
            <a:pPr marL="457200" lvl="0" indent="-457200">
              <a:buFont typeface="+mj-lt"/>
              <a:buAutoNum type="arabicParenR"/>
            </a:pPr>
            <a:r>
              <a:rPr lang="fr-FR" dirty="0"/>
              <a:t>Si X a une expérience E à T1 et Y se </a:t>
            </a:r>
            <a:r>
              <a:rPr lang="fr-FR" dirty="0" smtClean="0"/>
              <a:t>souvient (peut se souvenir) </a:t>
            </a:r>
            <a:r>
              <a:rPr lang="fr-FR" dirty="0"/>
              <a:t>à T2 d’avoir eu E à T1, alors X = Y</a:t>
            </a:r>
          </a:p>
          <a:p>
            <a:pPr marL="457200" lvl="0" indent="-457200">
              <a:buFont typeface="+mj-lt"/>
              <a:buAutoNum type="arabicParenR"/>
            </a:pPr>
            <a:r>
              <a:rPr lang="fr-FR" dirty="0"/>
              <a:t>Si X à T1 = Y à T2, alors Y se </a:t>
            </a:r>
            <a:r>
              <a:rPr lang="fr-FR" dirty="0" smtClean="0"/>
              <a:t>souvient (peut se souvenir) </a:t>
            </a:r>
            <a:r>
              <a:rPr lang="fr-FR" dirty="0"/>
              <a:t>à T2 des expériences de X à T1</a:t>
            </a:r>
          </a:p>
          <a:p>
            <a:r>
              <a:rPr lang="fr-FR" dirty="0" smtClean="0"/>
              <a:t>On pourrait étendre le critère psychologique à la continuité des traits psychologiques (goûts, intérêts, opinions), mais aucun ne serait </a:t>
            </a:r>
            <a:r>
              <a:rPr lang="fr-FR" i="1" dirty="0" smtClean="0"/>
              <a:t>individuant</a:t>
            </a:r>
            <a:endParaRPr lang="fr-FR" dirty="0"/>
          </a:p>
        </p:txBody>
      </p:sp>
    </p:spTree>
    <p:extLst>
      <p:ext uri="{BB962C8B-B14F-4D97-AF65-F5344CB8AC3E}">
        <p14:creationId xmlns:p14="http://schemas.microsoft.com/office/powerpoint/2010/main" val="393758512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problème de la circularité</a:t>
            </a:r>
            <a:endParaRPr lang="fr-FR" dirty="0"/>
          </a:p>
        </p:txBody>
      </p:sp>
      <p:sp>
        <p:nvSpPr>
          <p:cNvPr id="3" name="Espace réservé du contenu 2"/>
          <p:cNvSpPr>
            <a:spLocks noGrp="1"/>
          </p:cNvSpPr>
          <p:nvPr>
            <p:ph idx="1"/>
          </p:nvPr>
        </p:nvSpPr>
        <p:spPr/>
        <p:txBody>
          <a:bodyPr>
            <a:normAutofit lnSpcReduction="10000"/>
          </a:bodyPr>
          <a:lstStyle/>
          <a:p>
            <a:r>
              <a:rPr lang="fr-FR" dirty="0"/>
              <a:t>Y se souvient de E suppose</a:t>
            </a:r>
          </a:p>
          <a:p>
            <a:pPr marL="457200" indent="-457200">
              <a:buFont typeface="+mj-lt"/>
              <a:buAutoNum type="arabicPeriod"/>
            </a:pPr>
            <a:r>
              <a:rPr lang="fr-FR" dirty="0" smtClean="0"/>
              <a:t>Phénoménologie</a:t>
            </a:r>
            <a:r>
              <a:rPr lang="fr-FR" dirty="0"/>
              <a:t> : Y se représente E sur un certain mode (mémoriel)</a:t>
            </a:r>
          </a:p>
          <a:p>
            <a:pPr marL="457200" lvl="0" indent="-457200">
              <a:buFont typeface="+mj-lt"/>
              <a:buAutoNum type="arabicPeriod"/>
            </a:pPr>
            <a:r>
              <a:rPr lang="fr-FR" dirty="0"/>
              <a:t>Véracité du souvenir : E a eu lieu </a:t>
            </a:r>
          </a:p>
          <a:p>
            <a:pPr marL="457200" lvl="0" indent="-457200">
              <a:buFont typeface="+mj-lt"/>
              <a:buAutoNum type="arabicPeriod"/>
            </a:pPr>
            <a:r>
              <a:rPr lang="fr-FR" dirty="0"/>
              <a:t>Effectivité du lien mémoriel (E cause, </a:t>
            </a:r>
            <a:r>
              <a:rPr lang="fr-FR" i="1" dirty="0"/>
              <a:t>de la bonne manière</a:t>
            </a:r>
            <a:r>
              <a:rPr lang="fr-FR" dirty="0"/>
              <a:t>, la représentation de E)</a:t>
            </a:r>
          </a:p>
          <a:p>
            <a:pPr marL="457200" lvl="0" indent="-457200">
              <a:buFont typeface="+mj-lt"/>
              <a:buAutoNum type="arabicPeriod"/>
            </a:pPr>
            <a:r>
              <a:rPr lang="fr-FR" dirty="0"/>
              <a:t>(Identité personnelle) Y se souvient de E seulement si E a été expérimenté par Y</a:t>
            </a:r>
          </a:p>
          <a:p>
            <a:endParaRPr lang="fr-FR" dirty="0"/>
          </a:p>
        </p:txBody>
      </p:sp>
    </p:spTree>
    <p:extLst>
      <p:ext uri="{BB962C8B-B14F-4D97-AF65-F5344CB8AC3E}">
        <p14:creationId xmlns:p14="http://schemas.microsoft.com/office/powerpoint/2010/main" val="349716145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1730</TotalTime>
  <Words>2386</Words>
  <Application>Microsoft Macintosh PowerPoint</Application>
  <PresentationFormat>Présentation à l'écran (4:3)</PresentationFormat>
  <Paragraphs>229</Paragraphs>
  <Slides>52</Slides>
  <Notes>0</Notes>
  <HiddenSlides>0</HiddenSlides>
  <MMClips>0</MMClips>
  <ScaleCrop>false</ScaleCrop>
  <HeadingPairs>
    <vt:vector size="4" baseType="variant">
      <vt:variant>
        <vt:lpstr>Thème</vt:lpstr>
      </vt:variant>
      <vt:variant>
        <vt:i4>1</vt:i4>
      </vt:variant>
      <vt:variant>
        <vt:lpstr>Titres des diapositives</vt:lpstr>
      </vt:variant>
      <vt:variant>
        <vt:i4>52</vt:i4>
      </vt:variant>
    </vt:vector>
  </HeadingPairs>
  <TitlesOfParts>
    <vt:vector size="53" baseType="lpstr">
      <vt:lpstr>Capital</vt:lpstr>
      <vt:lpstr>L’Identité Personnelle  Critère physique ou critère psychologique? </vt:lpstr>
      <vt:lpstr>Introduction</vt:lpstr>
      <vt:lpstr>Critère épistémique (symptôme) et critère métaphysique</vt:lpstr>
      <vt:lpstr>Critère métaphysique de l’identité diachronique</vt:lpstr>
      <vt:lpstr>Intérêt pour le critère de l’identité numérique de nous-mêmes</vt:lpstr>
      <vt:lpstr>Le critère psychologique  Difficultés et réponses</vt:lpstr>
      <vt:lpstr>L’argument en faveur du critère psychologique</vt:lpstr>
      <vt:lpstr>Le critère de la mémoire</vt:lpstr>
      <vt:lpstr>Le problème de la circularité</vt:lpstr>
      <vt:lpstr>Le problème de la circularité</vt:lpstr>
      <vt:lpstr>La quasi-mémoire</vt:lpstr>
      <vt:lpstr>Le problème de la transitivité</vt:lpstr>
      <vt:lpstr>Présentation PowerPoint</vt:lpstr>
      <vt:lpstr>Le problème de la transitivité</vt:lpstr>
      <vt:lpstr>Connexion et continuité</vt:lpstr>
      <vt:lpstr>Le problème de la transitivité</vt:lpstr>
      <vt:lpstr>L’objection de la duplication</vt:lpstr>
      <vt:lpstr>Dissociation substance – personne (conscience) et duplication</vt:lpstr>
      <vt:lpstr>Télétransport</vt:lpstr>
      <vt:lpstr>Duplication</vt:lpstr>
      <vt:lpstr>Le critère corporel et l’objection de la fission cérébrale</vt:lpstr>
      <vt:lpstr>Présentation PowerPoint</vt:lpstr>
      <vt:lpstr>Echec du critère corporel?</vt:lpstr>
      <vt:lpstr>Généralisation du problème</vt:lpstr>
      <vt:lpstr>Des solutions</vt:lpstr>
      <vt:lpstr>1. Continuité sans branchement</vt:lpstr>
      <vt:lpstr>2. Continuant le plus proche</vt:lpstr>
      <vt:lpstr>3. Habitants multiples</vt:lpstr>
      <vt:lpstr>3.bis Parties temporelles</vt:lpstr>
      <vt:lpstr>4. La personne comme universel</vt:lpstr>
      <vt:lpstr>5. L’âme</vt:lpstr>
      <vt:lpstr>La dissolution de l’IP</vt:lpstr>
      <vt:lpstr>Continuité et identité</vt:lpstr>
      <vt:lpstr>L’argument de D. Parfit</vt:lpstr>
      <vt:lpstr>Quatre thèses</vt:lpstr>
      <vt:lpstr>Quatre thèses</vt:lpstr>
      <vt:lpstr>Quatre thèses</vt:lpstr>
      <vt:lpstr>Quatre thèses</vt:lpstr>
      <vt:lpstr>Hume et l’Identité Personnelle</vt:lpstr>
      <vt:lpstr>Restauration de l’idée de personne</vt:lpstr>
      <vt:lpstr>Considérations historiques</vt:lpstr>
      <vt:lpstr>Considérations historiques</vt:lpstr>
      <vt:lpstr>Considérations historiques</vt:lpstr>
      <vt:lpstr>Présentation PowerPoint</vt:lpstr>
      <vt:lpstr>Présentation PowerPoint</vt:lpstr>
      <vt:lpstr>La personne comme phase</vt:lpstr>
      <vt:lpstr>La personne comme hypostase (substance)</vt:lpstr>
      <vt:lpstr>Nécessité d’un concept de sorte</vt:lpstr>
      <vt:lpstr>Le choix à faire</vt:lpstr>
      <vt:lpstr>Retour sur l’objection de la fission cérébrale</vt:lpstr>
      <vt:lpstr>Le concept de quasi-mémoire à l’épreuve</vt:lpstr>
      <vt:lpstr>Conclusion</vt:lpstr>
    </vt:vector>
  </TitlesOfParts>
  <Company>Université de Nantes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L’Identité Personnelle Critère physique ou critère psychologique? </dc:title>
  <dc:creator>Cyrille Michon</dc:creator>
  <cp:lastModifiedBy>Cyrille Michon</cp:lastModifiedBy>
  <cp:revision>31</cp:revision>
  <dcterms:created xsi:type="dcterms:W3CDTF">2016-03-23T09:58:08Z</dcterms:created>
  <dcterms:modified xsi:type="dcterms:W3CDTF">2016-03-31T06:57:58Z</dcterms:modified>
</cp:coreProperties>
</file>