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89" r:id="rId2"/>
    <p:sldId id="304" r:id="rId3"/>
    <p:sldId id="305" r:id="rId4"/>
    <p:sldId id="290" r:id="rId5"/>
    <p:sldId id="291" r:id="rId6"/>
    <p:sldId id="300" r:id="rId7"/>
    <p:sldId id="306" r:id="rId8"/>
    <p:sldId id="307" r:id="rId9"/>
    <p:sldId id="308" r:id="rId10"/>
    <p:sldId id="292" r:id="rId11"/>
    <p:sldId id="309" r:id="rId12"/>
    <p:sldId id="294" r:id="rId13"/>
    <p:sldId id="310" r:id="rId14"/>
    <p:sldId id="311" r:id="rId15"/>
    <p:sldId id="295" r:id="rId16"/>
    <p:sldId id="296" r:id="rId17"/>
    <p:sldId id="297" r:id="rId18"/>
    <p:sldId id="312" r:id="rId19"/>
    <p:sldId id="298" r:id="rId20"/>
    <p:sldId id="313" r:id="rId21"/>
    <p:sldId id="314" r:id="rId22"/>
    <p:sldId id="301" r:id="rId23"/>
    <p:sldId id="302" r:id="rId24"/>
    <p:sldId id="303"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4" autoAdjust="0"/>
    <p:restoredTop sz="98729" autoAdjust="0"/>
  </p:normalViewPr>
  <p:slideViewPr>
    <p:cSldViewPr>
      <p:cViewPr varScale="1">
        <p:scale>
          <a:sx n="47" d="100"/>
          <a:sy n="47" d="100"/>
        </p:scale>
        <p:origin x="-90" y="-750"/>
      </p:cViewPr>
      <p:guideLst>
        <p:guide orient="horz" pos="2160"/>
        <p:guide pos="2880"/>
      </p:guideLst>
    </p:cSldViewPr>
  </p:slideViewPr>
  <p:outlineViewPr>
    <p:cViewPr>
      <p:scale>
        <a:sx n="33" d="100"/>
        <a:sy n="33" d="100"/>
      </p:scale>
      <p:origin x="0" y="4469"/>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AA309A6D-C09C-4548-B29A-6CF363A7E532}" type="datetimeFigureOut">
              <a:rPr lang="fr-FR" smtClean="0"/>
              <a:pPr/>
              <a:t>23/03/2013</a:t>
            </a:fld>
            <a:endParaRPr lang="fr-BE"/>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B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23/03/2013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23/03/2013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AA309A6D-C09C-4548-B29A-6CF363A7E532}" type="datetimeFigureOut">
              <a:rPr lang="fr-FR" smtClean="0"/>
              <a:pPr/>
              <a:t>23/03/2013</a:t>
            </a:fld>
            <a:endParaRPr lang="fr-BE"/>
          </a:p>
        </p:txBody>
      </p:sp>
      <p:sp>
        <p:nvSpPr>
          <p:cNvPr id="9" name="Espace réservé du numéro de diapositive 8"/>
          <p:cNvSpPr>
            <a:spLocks noGrp="1"/>
          </p:cNvSpPr>
          <p:nvPr>
            <p:ph type="sldNum" sz="quarter" idx="15"/>
          </p:nvPr>
        </p:nvSpPr>
        <p:spPr/>
        <p:txBody>
          <a:bodyPr rtlCol="0"/>
          <a:lstStyle/>
          <a:p>
            <a:fld id="{CF4668DC-857F-487D-BFFA-8C0CA5037977}" type="slidenum">
              <a:rPr lang="fr-BE" smtClean="0"/>
              <a:pPr/>
              <a:t>‹N°›</a:t>
            </a:fld>
            <a:endParaRPr lang="fr-BE"/>
          </a:p>
        </p:txBody>
      </p:sp>
      <p:sp>
        <p:nvSpPr>
          <p:cNvPr id="10" name="Espace réservé du pied de page 9"/>
          <p:cNvSpPr>
            <a:spLocks noGrp="1"/>
          </p:cNvSpPr>
          <p:nvPr>
            <p:ph type="ftr" sz="quarter" idx="16"/>
          </p:nvPr>
        </p:nvSpPr>
        <p:spPr/>
        <p:txBody>
          <a:bodyPr rtlCol="0"/>
          <a:lstStyle/>
          <a:p>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AA309A6D-C09C-4548-B29A-6CF363A7E532}" type="datetimeFigureOut">
              <a:rPr lang="fr-FR" smtClean="0"/>
              <a:pPr/>
              <a:t>23/03/2013</a:t>
            </a:fld>
            <a:endParaRPr lang="fr-BE"/>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B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23/03/2013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23/03/2013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AA309A6D-C09C-4548-B29A-6CF363A7E532}" type="datetimeFigureOut">
              <a:rPr lang="fr-FR" smtClean="0"/>
              <a:pPr/>
              <a:t>23/03/2013</a:t>
            </a:fld>
            <a:endParaRPr lang="fr-BE"/>
          </a:p>
        </p:txBody>
      </p:sp>
      <p:sp>
        <p:nvSpPr>
          <p:cNvPr id="7" name="Espace réservé du numéro de diapositive 6"/>
          <p:cNvSpPr>
            <a:spLocks noGrp="1"/>
          </p:cNvSpPr>
          <p:nvPr>
            <p:ph type="sldNum" sz="quarter" idx="11"/>
          </p:nvPr>
        </p:nvSpPr>
        <p:spPr/>
        <p:txBody>
          <a:bodyPr rtlCol="0"/>
          <a:lstStyle/>
          <a:p>
            <a:fld id="{CF4668DC-857F-487D-BFFA-8C0CA5037977}" type="slidenum">
              <a:rPr lang="fr-BE" smtClean="0"/>
              <a:pPr/>
              <a:t>‹N°›</a:t>
            </a:fld>
            <a:endParaRPr lang="fr-BE"/>
          </a:p>
        </p:txBody>
      </p:sp>
      <p:sp>
        <p:nvSpPr>
          <p:cNvPr id="8" name="Espace réservé du pied de page 7"/>
          <p:cNvSpPr>
            <a:spLocks noGrp="1"/>
          </p:cNvSpPr>
          <p:nvPr>
            <p:ph type="ftr" sz="quarter" idx="12"/>
          </p:nvPr>
        </p:nvSpPr>
        <p:spPr/>
        <p:txBody>
          <a:bodyPr rtlCol="0"/>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23/03/2013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A309A6D-C09C-4548-B29A-6CF363A7E532}" type="datetimeFigureOut">
              <a:rPr lang="fr-FR" smtClean="0"/>
              <a:pPr/>
              <a:t>23/03/2013</a:t>
            </a:fld>
            <a:endParaRPr lang="fr-BE"/>
          </a:p>
        </p:txBody>
      </p:sp>
      <p:sp>
        <p:nvSpPr>
          <p:cNvPr id="22" name="Espace réservé du numéro de diapositive 21"/>
          <p:cNvSpPr>
            <a:spLocks noGrp="1"/>
          </p:cNvSpPr>
          <p:nvPr>
            <p:ph type="sldNum" sz="quarter" idx="15"/>
          </p:nvPr>
        </p:nvSpPr>
        <p:spPr/>
        <p:txBody>
          <a:bodyPr rtlCol="0"/>
          <a:lstStyle/>
          <a:p>
            <a:fld id="{CF4668DC-857F-487D-BFFA-8C0CA5037977}" type="slidenum">
              <a:rPr lang="fr-BE" smtClean="0"/>
              <a:pPr/>
              <a:t>‹N°›</a:t>
            </a:fld>
            <a:endParaRPr lang="fr-BE"/>
          </a:p>
        </p:txBody>
      </p:sp>
      <p:sp>
        <p:nvSpPr>
          <p:cNvPr id="23" name="Espace réservé du pied de page 22"/>
          <p:cNvSpPr>
            <a:spLocks noGrp="1"/>
          </p:cNvSpPr>
          <p:nvPr>
            <p:ph type="ftr" sz="quarter" idx="16"/>
          </p:nvPr>
        </p:nvSpPr>
        <p:spPr/>
        <p:txBody>
          <a:bodyPr rtlCol="0"/>
          <a:lstStyle/>
          <a:p>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AA309A6D-C09C-4548-B29A-6CF363A7E532}" type="datetimeFigureOut">
              <a:rPr lang="fr-FR" smtClean="0"/>
              <a:pPr/>
              <a:t>23/03/2013</a:t>
            </a:fld>
            <a:endParaRPr lang="fr-BE"/>
          </a:p>
        </p:txBody>
      </p:sp>
      <p:sp>
        <p:nvSpPr>
          <p:cNvPr id="18" name="Espace réservé du numéro de diapositive 17"/>
          <p:cNvSpPr>
            <a:spLocks noGrp="1"/>
          </p:cNvSpPr>
          <p:nvPr>
            <p:ph type="sldNum" sz="quarter" idx="11"/>
          </p:nvPr>
        </p:nvSpPr>
        <p:spPr/>
        <p:txBody>
          <a:bodyPr rtlCol="0"/>
          <a:lstStyle/>
          <a:p>
            <a:fld id="{CF4668DC-857F-487D-BFFA-8C0CA5037977}" type="slidenum">
              <a:rPr lang="fr-BE" smtClean="0"/>
              <a:pPr/>
              <a:t>‹N°›</a:t>
            </a:fld>
            <a:endParaRPr lang="fr-BE"/>
          </a:p>
        </p:txBody>
      </p:sp>
      <p:sp>
        <p:nvSpPr>
          <p:cNvPr id="21" name="Espace réservé du pied de page 20"/>
          <p:cNvSpPr>
            <a:spLocks noGrp="1"/>
          </p:cNvSpPr>
          <p:nvPr>
            <p:ph type="ftr" sz="quarter" idx="12"/>
          </p:nvPr>
        </p:nvSpPr>
        <p:spPr/>
        <p:txBody>
          <a:bodyPr rtlCol="0"/>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A309A6D-C09C-4548-B29A-6CF363A7E532}" type="datetimeFigureOut">
              <a:rPr lang="fr-FR" smtClean="0"/>
              <a:pPr/>
              <a:t>23/03/2013</a:t>
            </a:fld>
            <a:endParaRPr lang="fr-BE"/>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BE"/>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582726"/>
          </a:xfrm>
        </p:spPr>
        <p:txBody>
          <a:bodyPr>
            <a:normAutofit/>
          </a:bodyPr>
          <a:lstStyle/>
          <a:p>
            <a:r>
              <a:rPr lang="fr-FR" sz="3200" dirty="0" smtClean="0"/>
              <a:t>Pomme ou citron? </a:t>
            </a:r>
            <a:br>
              <a:rPr lang="fr-FR" sz="3200" dirty="0" smtClean="0"/>
            </a:br>
            <a:r>
              <a:rPr lang="fr-FR" sz="3200" dirty="0" smtClean="0"/>
              <a:t>Quelle est la forme de la terre?</a:t>
            </a:r>
            <a:endParaRPr lang="fr-FR" sz="3200" dirty="0"/>
          </a:p>
        </p:txBody>
      </p:sp>
      <p:sp>
        <p:nvSpPr>
          <p:cNvPr id="3" name="Espace réservé du contenu 2"/>
          <p:cNvSpPr>
            <a:spLocks noGrp="1"/>
          </p:cNvSpPr>
          <p:nvPr>
            <p:ph sz="quarter" idx="1"/>
          </p:nvPr>
        </p:nvSpPr>
        <p:spPr>
          <a:xfrm>
            <a:off x="500034" y="2143116"/>
            <a:ext cx="7467600" cy="3900502"/>
          </a:xfrm>
        </p:spPr>
        <p:txBody>
          <a:bodyPr>
            <a:normAutofit/>
          </a:bodyPr>
          <a:lstStyle/>
          <a:p>
            <a:pPr marL="0" indent="0" algn="ctr">
              <a:buNone/>
            </a:pPr>
            <a:r>
              <a:rPr lang="fr-FR" dirty="0" smtClean="0"/>
              <a:t>Cette étonnante question reçoit dans la première moitié du siècle une série de réponses théoriques et un ensemble de réponses expérimentales.</a:t>
            </a:r>
          </a:p>
          <a:p>
            <a:pPr marL="0" indent="0" algn="ctr">
              <a:buNone/>
            </a:pPr>
            <a:endParaRPr lang="fr-FR" dirty="0" smtClean="0"/>
          </a:p>
          <a:p>
            <a:pPr marL="0" indent="0" algn="ctr">
              <a:buNone/>
            </a:pPr>
            <a:r>
              <a:rPr lang="fr-FR" dirty="0" smtClean="0"/>
              <a:t>Voltaire présente ainsi les réponses, </a:t>
            </a:r>
          </a:p>
          <a:p>
            <a:pPr marL="0" indent="0" algn="ctr">
              <a:buNone/>
            </a:pPr>
            <a:r>
              <a:rPr lang="fr-FR" sz="3200" dirty="0" smtClean="0">
                <a:solidFill>
                  <a:schemeClr val="accent1">
                    <a:lumMod val="75000"/>
                  </a:schemeClr>
                </a:solidFill>
              </a:rPr>
              <a:t>« A Paris, vous vous figurez la terre faite comme un melon. A Londres elle est aplatie des deux côtés ».</a:t>
            </a:r>
          </a:p>
          <a:p>
            <a:pPr marL="0" indent="0">
              <a:buNone/>
            </a:pPr>
            <a:endParaRPr lang="fr-FR" dirty="0" smtClean="0"/>
          </a:p>
          <a:p>
            <a:pPr marL="0" indent="0">
              <a:buNone/>
            </a:pP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852"/>
            <a:ext cx="8229600" cy="582594"/>
          </a:xfrm>
        </p:spPr>
        <p:txBody>
          <a:bodyPr/>
          <a:lstStyle/>
          <a:p>
            <a:r>
              <a:rPr lang="fr-FR" dirty="0" smtClean="0"/>
              <a:t>Les situations géométriques</a:t>
            </a:r>
            <a:endParaRPr lang="fr-FR" dirty="0"/>
          </a:p>
        </p:txBody>
      </p:sp>
      <p:pic>
        <p:nvPicPr>
          <p:cNvPr id="9218" name="Picture 2" descr="E:\Vincent\img175.jpg"/>
          <p:cNvPicPr>
            <a:picLocks noGrp="1" noChangeAspect="1" noChangeArrowheads="1"/>
          </p:cNvPicPr>
          <p:nvPr>
            <p:ph sz="quarter" idx="1"/>
          </p:nvPr>
        </p:nvPicPr>
        <p:blipFill>
          <a:blip r:embed="rId2" cstate="print"/>
          <a:srcRect/>
          <a:stretch>
            <a:fillRect/>
          </a:stretch>
        </p:blipFill>
        <p:spPr bwMode="auto">
          <a:xfrm>
            <a:off x="357158" y="714356"/>
            <a:ext cx="7929618" cy="4306603"/>
          </a:xfrm>
          <a:prstGeom prst="rect">
            <a:avLst/>
          </a:prstGeom>
          <a:noFill/>
        </p:spPr>
      </p:pic>
      <p:sp>
        <p:nvSpPr>
          <p:cNvPr id="5" name="ZoneTexte 4"/>
          <p:cNvSpPr txBox="1"/>
          <p:nvPr/>
        </p:nvSpPr>
        <p:spPr>
          <a:xfrm>
            <a:off x="357158" y="5000636"/>
            <a:ext cx="8358246" cy="1569660"/>
          </a:xfrm>
          <a:prstGeom prst="rect">
            <a:avLst/>
          </a:prstGeom>
          <a:noFill/>
        </p:spPr>
        <p:txBody>
          <a:bodyPr wrap="square" rtlCol="0">
            <a:spAutoFit/>
          </a:bodyPr>
          <a:lstStyle/>
          <a:p>
            <a:r>
              <a:rPr lang="fr-FR" sz="2400" dirty="0" smtClean="0"/>
              <a:t>Les angles sont tous égaux et correspondent aux latitudes.  On voit que, si c’est une pomme : </a:t>
            </a:r>
          </a:p>
          <a:p>
            <a:r>
              <a:rPr lang="fr-FR" sz="2400" dirty="0" smtClean="0"/>
              <a:t>l’arc de 1° est plus long au pôle qu’à l’équateur </a:t>
            </a:r>
          </a:p>
          <a:p>
            <a:r>
              <a:rPr lang="fr-FR" sz="2400" dirty="0" smtClean="0"/>
              <a:t>et vice-versa si c’est un citron.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5329246" cy="654032"/>
          </a:xfrm>
        </p:spPr>
        <p:txBody>
          <a:bodyPr/>
          <a:lstStyle/>
          <a:p>
            <a:r>
              <a:rPr lang="fr-FR" dirty="0" smtClean="0"/>
              <a:t>Situation plus complexe</a:t>
            </a:r>
            <a:endParaRPr lang="fr-FR" dirty="0"/>
          </a:p>
        </p:txBody>
      </p:sp>
      <p:sp>
        <p:nvSpPr>
          <p:cNvPr id="3" name="Espace réservé du contenu 2"/>
          <p:cNvSpPr>
            <a:spLocks noGrp="1"/>
          </p:cNvSpPr>
          <p:nvPr>
            <p:ph sz="quarter" idx="1"/>
          </p:nvPr>
        </p:nvSpPr>
        <p:spPr>
          <a:xfrm>
            <a:off x="457200" y="1071546"/>
            <a:ext cx="7472386" cy="5072098"/>
          </a:xfrm>
        </p:spPr>
        <p:txBody>
          <a:bodyPr/>
          <a:lstStyle/>
          <a:p>
            <a:r>
              <a:rPr lang="fr-FR" dirty="0" smtClean="0"/>
              <a:t>1.  Il y a deux théories prévoyant l’aplatissement aux pôles, celle de Newton exposée dans les </a:t>
            </a:r>
            <a:r>
              <a:rPr lang="fr-FR" i="1" dirty="0" smtClean="0"/>
              <a:t>Principia </a:t>
            </a:r>
            <a:r>
              <a:rPr lang="fr-FR" dirty="0" smtClean="0"/>
              <a:t>de 1687, celle de Huygens d’après ses études sur la force centrifuge</a:t>
            </a:r>
            <a:r>
              <a:rPr lang="fr-FR" dirty="0" smtClean="0"/>
              <a:t>.</a:t>
            </a:r>
          </a:p>
          <a:p>
            <a:r>
              <a:rPr lang="fr-FR" dirty="0" smtClean="0"/>
              <a:t>2. Il y a des hypothèses supplémentaires à celle de l’attraction ; ainsi le calcul newtonien suppose en outre un ellipsoïde homogène. Elle prévoit  un rapport  de 1/230.</a:t>
            </a:r>
          </a:p>
          <a:p>
            <a:r>
              <a:rPr lang="fr-FR" dirty="0" smtClean="0"/>
              <a:t>3. L’allongement aux pôles n’est pas une thèse cartésienne. Descartes n’en a rien dit nulle part</a:t>
            </a:r>
            <a:r>
              <a:rPr lang="fr-FR" dirty="0" smtClean="0"/>
              <a:t>.</a:t>
            </a:r>
          </a:p>
          <a:p>
            <a:r>
              <a:rPr lang="fr-FR" dirty="0" smtClean="0"/>
              <a:t>4. Il n’est pas simple de déterminer la verticale d’un point du globe.</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011882"/>
          </a:xfrm>
        </p:spPr>
        <p:txBody>
          <a:bodyPr>
            <a:normAutofit fontScale="90000"/>
          </a:bodyPr>
          <a:lstStyle/>
          <a:p>
            <a:r>
              <a:rPr lang="fr-FR" sz="3600" dirty="0" smtClean="0"/>
              <a:t>Pierre Bouguer </a:t>
            </a:r>
            <a:br>
              <a:rPr lang="fr-FR" sz="3600" dirty="0" smtClean="0"/>
            </a:br>
            <a:r>
              <a:rPr lang="fr-FR" sz="3600" dirty="0" smtClean="0"/>
              <a:t/>
            </a:r>
            <a:br>
              <a:rPr lang="fr-FR" sz="3600" dirty="0" smtClean="0"/>
            </a:br>
            <a:r>
              <a:rPr lang="fr-FR" sz="3600" i="1" dirty="0" smtClean="0"/>
              <a:t>« La géométrie et la physique paraissoient se trouver en contradcition sans qu’on vît le moyen de les concilier…L’Académie même se trouvoit indécise, et les doutes ne pouvoient être entièrement dissipéz que par des voyages entrepris </a:t>
            </a:r>
            <a:br>
              <a:rPr lang="fr-FR" sz="3600" i="1" dirty="0" smtClean="0"/>
            </a:br>
            <a:r>
              <a:rPr lang="fr-FR" sz="3600" i="1" dirty="0" smtClean="0"/>
              <a:t>vers le Pôle et vers l’Equateur » </a:t>
            </a:r>
            <a:br>
              <a:rPr lang="fr-FR" sz="3600" i="1" dirty="0" smtClean="0"/>
            </a:br>
            <a:r>
              <a:rPr lang="fr-FR" sz="2700" i="1" dirty="0" smtClean="0"/>
              <a:t>in « Petite histoire de la géodésie »</a:t>
            </a:r>
            <a:r>
              <a:rPr lang="fr-FR" sz="3600" i="1" dirty="0" smtClean="0"/>
              <a:t/>
            </a:r>
            <a:br>
              <a:rPr lang="fr-FR" sz="3600" i="1" dirty="0" smtClean="0"/>
            </a:br>
            <a:endParaRPr lang="fr-FR"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15262" cy="1011222"/>
          </a:xfrm>
        </p:spPr>
        <p:txBody>
          <a:bodyPr/>
          <a:lstStyle/>
          <a:p>
            <a:r>
              <a:rPr lang="fr-FR" dirty="0" smtClean="0"/>
              <a:t>Pourquoi rejeter l’attraction newtonienne</a:t>
            </a:r>
            <a:endParaRPr lang="fr-FR" dirty="0"/>
          </a:p>
        </p:txBody>
      </p:sp>
      <p:sp>
        <p:nvSpPr>
          <p:cNvPr id="3" name="Espace réservé du contenu 2"/>
          <p:cNvSpPr>
            <a:spLocks noGrp="1"/>
          </p:cNvSpPr>
          <p:nvPr>
            <p:ph sz="quarter" idx="1"/>
          </p:nvPr>
        </p:nvSpPr>
        <p:spPr>
          <a:xfrm>
            <a:off x="457200" y="1428736"/>
            <a:ext cx="7543824" cy="4429156"/>
          </a:xfrm>
        </p:spPr>
        <p:txBody>
          <a:bodyPr/>
          <a:lstStyle/>
          <a:p>
            <a:r>
              <a:rPr lang="fr-FR" dirty="0" smtClean="0"/>
              <a:t>Il s’agit, pour les cartésiens et les néo-cartésiens (Cassini, </a:t>
            </a:r>
            <a:r>
              <a:rPr lang="fr-FR" dirty="0" err="1" smtClean="0"/>
              <a:t>Dortous</a:t>
            </a:r>
            <a:r>
              <a:rPr lang="fr-FR" dirty="0" smtClean="0"/>
              <a:t>, </a:t>
            </a:r>
            <a:r>
              <a:rPr lang="fr-FR" dirty="0" err="1" smtClean="0"/>
              <a:t>Huyghens</a:t>
            </a:r>
            <a:r>
              <a:rPr lang="fr-FR" dirty="0" smtClean="0"/>
              <a:t>, Leibniz…) d’un retour aux </a:t>
            </a:r>
            <a:r>
              <a:rPr lang="fr-FR" i="1" dirty="0" smtClean="0"/>
              <a:t>vertus occultes</a:t>
            </a:r>
            <a:r>
              <a:rPr lang="fr-FR" dirty="0" smtClean="0"/>
              <a:t>, d’une remise en cause du mécanisme. D’un mystère inexplicable</a:t>
            </a:r>
            <a:r>
              <a:rPr lang="fr-FR" dirty="0" smtClean="0"/>
              <a:t>.</a:t>
            </a:r>
          </a:p>
          <a:p>
            <a:r>
              <a:rPr lang="fr-FR" dirty="0" smtClean="0"/>
              <a:t>La contre attaque française en faveur de l’Attraction eut comme principal acteur pierre Louis Moreau de Maupertuis</a:t>
            </a:r>
            <a:r>
              <a:rPr lang="fr-FR" dirty="0" smtClean="0"/>
              <a:t>.</a:t>
            </a:r>
          </a:p>
          <a:p>
            <a:r>
              <a:rPr lang="fr-FR" dirty="0" smtClean="0"/>
              <a:t>Le parti des newtoniens en France est brillant; les anti newtoniens aussi.</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observations sont en faveur de l’allongement. Les Cassini.</a:t>
            </a:r>
            <a:endParaRPr lang="fr-FR" dirty="0"/>
          </a:p>
        </p:txBody>
      </p:sp>
      <p:pic>
        <p:nvPicPr>
          <p:cNvPr id="65538" name="Picture 2" descr="https://encrypted-tbn1.gstatic.com/images?q=tbn:ANd9GcTEeYFam2o4Rln0_XJcGSiQuL5nGI_Ot45db01Iy6TGXbdTyX4e"/>
          <p:cNvPicPr>
            <a:picLocks noChangeAspect="1" noChangeArrowheads="1"/>
          </p:cNvPicPr>
          <p:nvPr/>
        </p:nvPicPr>
        <p:blipFill>
          <a:blip r:embed="rId2"/>
          <a:srcRect/>
          <a:stretch>
            <a:fillRect/>
          </a:stretch>
        </p:blipFill>
        <p:spPr bwMode="auto">
          <a:xfrm>
            <a:off x="714348" y="1571612"/>
            <a:ext cx="2071702" cy="2889480"/>
          </a:xfrm>
          <a:prstGeom prst="rect">
            <a:avLst/>
          </a:prstGeom>
          <a:noFill/>
        </p:spPr>
      </p:pic>
      <p:sp>
        <p:nvSpPr>
          <p:cNvPr id="65540" name="AutoShape 4" descr="data:image/jpeg;base64,/9j/4AAQSkZJRgABAQAAAQABAAD/2wCEAAkGBhQSERUUExQUFRUWGB8ZGRgXGBcYHBkaGhgXGBggGhoZHSYeGh0jHBcYHy8gIycpLCwtFx4xNTAqNSYrLCkBCQoKDgwOGg8PGiwkHyQsLCwsLCwsLCwsLCwsLCwsLCwsLCwsLCwsLCwsLCw0LCwpLCwsLCwsLCwsLCwsLCwsLP/AABEIAO4A0wMBIgACEQEDEQH/xAAcAAACAgMBAQAAAAAAAAAAAAAABQQGAgMHAQj/xABDEAABAwIEAwUGAwYFAgcBAAABAAIRAyEEBRIxQVFhBiJxgZETMqGx0fAHQsEUI1JyguEzYpKi8SRDFjRjc4OTshX/xAAZAQADAQEBAAAAAAAAAAAAAAAAAgMBBAX/xAAtEQACAgEDAwMDBAIDAAAAAAAAAQIRAxIhMQRBURNh0SIygUJxkbGhwSMzUv/aAAwDAQACEQMRAD8A7ihCEACEIQAIQhAAhLc57QUcK2arwDEhsiSBxuYA6mAuT9pPxgq1S5mHGhu0gkE+dnemnzSSmlsakddx2c0aP+JUa07xuY/lElVHNfxdwtMltOXuHkJ/pn4wuK5hmtWtHtHucJ90Wb46RaY4m60Malbk/Y3ZHQsX+MmJc/uBrRyaBJ8S7VHikOY9vsZV3quAM2D3j4NLRbwVeAK8c1Lo8thqGn/i3E7B/mdRJPiSSttPtpjRvXdA2BJgehCT06a3BiPTiGpjql+IGOb/AN18cg+pY87vPobdE8wf4xYpgAcA8iJLw0yOPuaL9ZKpWhAorVCuG/5DUdbwH41UHECpRe3hLS11+odpgeE/qrpkfaOhjGa6Dw4cRs5u+43GxXzgaK1mm5vulzTzEjjzHFMtS9zLR9TIXC+zf4s4rDENxH/U0+pioPB35vB3qF1zs92sw2NaTQqaiN2kFrh4tPpIkdUykmFDhCEJjAQhCABCEIAEIQgAQhCABCEIAFS+2/b9uFpuFJzfacCYImYho/N1Owg8dk34j9vNLPZ0HG5I1tdGoizojdokiTYk8hfk2LxrqrtbzLtvADYDopOWrZDVXJtzPNquIeX1Xl5JmSZP3FgNhwUUMQAs2hCSXBjdg1iza1AWQC0w9heAL0LIIA8Y1bIXgCcZB2cfiXCLNm5+nNACmFk1q6jh+wFBrRqYTzLv7KJmHYugQdILT0+hstozUc50L00k7zLs+6lJHeaPUJcGBAEF9FamNdTcH03OY8bOaS0jwIU99NaHMQ1Zp0XsX+LZ7tHHWM6RWHHYDWOfMhdTp1Q4BzSCDcEXBXzDVogq29hfxCqYIeyrONWgODruZJJOl3EX909UurTzwbydzQtdCu17WvaZa4BwPMESD6LYqmAhCEACEIQAIQhAAud/iP249k00qRng8/xEGC242F55m3NWTtZn3sWFjHBtRzSSd9DNi7xJs3rPJcFz3MPbVZE6W2AmbLlyZHKfpR/Pt7fuykVS1Mg167qji55JJ53WLWrKFkAqrYRmIC9WWlBC0wGrJYhZIAzAWQCxa2FkgCfkmWGvVawTG5PILsuSZc2k0MYAAOQVH7C4bTRfUaAXGw4X2F+V/mrTkOdPbV9lWphur3Htdqa7ptuoznToeMbVljq4WQk+M7u91szbtGaZ0U6T6ruhaAPEuKQPz1z3FtSm6k7cAwQfAiySU0uBlBvk8zQAzZUXG0A19tiVe8e5pbBtq2PjCpmdNa0w2QG848BxldF9ySQuc1R3KVC01GrTDQR0Ud7byFIcFrqN80cmnR/wx7euDhhMQbG1F5/KYtTPT+Hltyjqq+XSYdIJB6fou3/h12wOKpezqmarBZ22tu03vI487HmkjLS9D/HwNyrLmhCFcUEIQgAWjHYxtKm6o4w1gJPkt6p/bzNAA2hJ0x7WrH8LfcB4QXAn+hTy5Fjg5PsNGOp0c57Z569wOoj2lY6nwIhsAMb4BsfPmqcximYrVVquNySbzsFto4Hp5/TkuXF9EbfL3ZSS1P2IJCAmhwlr8ekKFVw5b9VeMrEkqNQCIQAhMIGletCAF6tAyJQAhoWQCAOmdksPFJlIx3mySOu1+BTank3santZcQ0C2okSBAhuwPEndVnIcyh9NosCI9Pv4q059jqjaB9mwVC6B70EXvwNoXJle9s6MStUjHK8v10nPJeHvLpINwT7seCV/wD8hzGH2r3ug90vifEkffim2SZk9tIl7NBJs2ZMKsdps6c9xAU3skPTe1jWq0GnJsYAHyCpueYdxa+xjjHkfkracT+5a4bkfpHJVvO8XEFwjw5/fzXa+Eci5E1PZY1GrDBVQ5s+PldbnhMBGLVqe1SHLW4LTCJVbKY9n8zq0K1N9N0Gm7VBvrbBDmk8AZUYNWpxIII4KeSOqO3I0XTPpDLc1p12MexwOtuoCRMbGR0Nj1UxcC7GZiaOPpVNQpte6HmLOBJ3k8em2676mxZNcbfJso0wQhCqKeOdAk2AXEe2GYmtqrE++/2gH/ptGmkPOQf6iupdtMWWYR7R71Uii3/5DpcfJmp3kuSdo3NNQs16WiGwASSGQbeZPovP6qWrJHH+WXxLZsgNoBlNo3Lj3utpPwsmmGwoDATubk9T9BCgV8TTMWqGP5Rv5reM1EQKbv8AUEat7H0NqjOvQUKpQ1WOyyxeY2ktIHQhR/2y3uPHjCZZDPSflCvEUi0kLCFKrkO7wUeF0Jp8EJRcdmCAgITCmQW1i0grZTC0BzlmILbz7sQr7hqQr021KRIcR3tLy35GP+FzShVhTcoxtRtZjG1Cxr3BszYHYTv8lDLCyuOWll4rObRadReXHfU4u/sPJVDM8wEk/FPsf2VxjnS4Mc3+I1BHoAD8EqxWRlk6jJ4RtP8Al+pUvSk+1D+or3ZMbmftKbS1p24giCPmlWY1i9vfbBG0weJg2CeZbgCKYAMkX32BSjMcEO8XF4c0aulpt8zddN7KyD52EWHsSJBje23p93Uhyh4Qy9xEQOWxlTStXAPk1OWstW0rFy0w1OC1VBZbnLBwWmG3AO1j2Z4mBPCbg+RH3K7l2IzU18Gxzp1NJpum/umBfiYiTzlcIwrYeOv3+i7J+GmIHsXs46tfiHNDfmz4rlg9Gdx87lnvCy5IQhdpIpXbXH6q9KkDApMdVdykjQz/AGl58wuR5pV/fAm5gHzdLz8XK+9o6xdiMW/mRSbtw7nzKpOb4Oazz+SbH5R5QvJhLX1E5eNjpaqCR492ppI5A+hus8PWBHXkpmT5S2pTb3y0kmbTHKRM8/VZV+zVSmTpIeOYV29w7ci3FU9ekdZM8hdasTiYZ5W8eC9xdY07EEuPCDbxURjCSHPgBt2t5nmVqDsb8aNLWN4gXUMBZVqhc6TuVjK6IqkQk7Z4vQvCFktFBZtcsGhSMJhXPcGtEkrbAzpCdla8p7LQBUrNIIuBbym879FKyfs5RogPqvOtp5ED+m2w526KXUxX7RGkvawGZNi4jaOg+nJL9z2B7Is5zFjKQ9oWtMbE3P8ASLhVLN8x1uOgT5R8OC2twovw5ncnzWYwgi0NB2B3d5blXZJFaxFarSD9JEu3kz8BbySHMcXWeCwuiRw6cuW2yvGIyUuBLhA6mPgNlXcyy2I5E2IvB8eqjOFFoT8lcyqq73QCZ948B4p0QkuJe6k8O25/r99E2ZW1NBWI2QaZ2CjVK5LKjg3utE6p6geF9oRisRwbN7SOP31U05N/0h1FzRINhJBHPa1+C58uatkXx4bVshMdIB5r0rxrYEAzHx+5QSuqLtWc0lTo1OkGRwV6/DzOdGMa2ZD5Y4RtMaTvsXaR/UqJVKZZI8hxcHFrtA0xwc06h8hfcLk6n6XHJ4ZXHvaPolCiZVjfbUKdSIL2BxHIkXHkZCF3kjl2KfJDrHXiCTfk5zo/2pPh8dpHeYx4vZwv14wfOVPzCropULiRqcR19k8+d/ollCvTqtv3TzGx/UHxXh4HblJeT0NuGPcspYfEPLmO0Ogdw22gw3hEzsmTsG5vUeCpL8te2CCeY/tCZ5b2iqUjpf3m/ELqWSuQl02pXBjHHZU2obj9PiFor9k8NUHdBpu8Tv5p3g8VTrDu3Px8x9J8lk+iR1V4090ckk47MqWJ7D6dnkHhIEfNVzGZXUouh7SOvA+BXVaRMREjksMRlLXiBH8rog+qfdCbHI9K9VxzjshElrSw+Zaf1CrmNyipS95pjnuPVMpJmUQQrv2FpMYYqWdUHckXsfgD8YSTspkgxFYh3usGp146D4ldAwWU06LahMzBlxiQ0CB/KBwC0xkHParS4NB43O8CdvXfwWvDiBAFhxUFrtT5+XAKfh5Lw21+HTc+dk8VROTM26tUOJDYt1Jv5LTl9Elxe8xJgC+qOAtf6rZjWF2JBYYawQ4Hie7A/wBQnyTejVFNht3ovEknxjb1TWFC/NKrYDdJEfmvPx29FV8WSZBv14pjmmYaiNTXNdzggRyM8khxuJAa4z0SSlsNCNsUY1ntdbebRfkefxWjCNI005mOXOVsaDpe4/wk/fqt3ZTCmq+SJAJJkkW34eS48knpPQwwTlQ7w2FDRpAk8fQfJSMZDcNWJJAgXPEuLR9SpeJe1tgJdFgPoq5n+abURfT3nTfvRDR/SD6ujguJJyaR39Q0kLmHe/FZFywYIAXhMr14qlR4cnbsCZRh6jgRpIDhIE8drdd1g4rXVqEMFjGvvRycACPOFLPHVChsbpn0X2Rn9joyIOnY8O8V6sex75wVE2u2RHIuMfBeroh9qFfJy3Pj+6pHfuP35aFVDTG7THr9Nlb8VQHs6MgmQ4RtcsdsfJVl1ZsWY/r3gvE6Ztp15PQelcm3Kc/dS7roLORuPLiPinzH0q12xJ4W+HB3zVVdSLx3aZEjif7LVhqden7k9QdiuqvIt1vEtowrmxp4HccPX5Jpg89dYVGkjaRvb5+Buq7l/ad1m1qccNQd+sH4ps/G0niWvB5zb/nxCStP2lNSmqmvyXDBCm9uthEHwG3PkeiT5h2yw1ElrSah5MiJ8f8AlUHOs1e5+lpLKQsZOkPI3Mbu9FGwz4E04c48XCY4Wbz6lW9V0c3oxvkvDe3veaKlMNY7rJA5zCjZ32haaoFIMLdgSQA6QDbncqq0smxF6hbUcLS557u/IiEzynsy+pXpmrIDiACBYAnhaB/dJqnJ0PpxpXRbMgwQl5DGtJbDy0Ed4mYBHKL+PRbM6rsZ/wBPTi3eqHe/5QTx5pxmmMZRphw3nSxtrugyecC5J6KkuLpk3c90uP30XpRjtf8AB57e9Euk6BbYkXHLkpOKJboqNElhuCYke8PUSFqpUQBqcCAPdafvosrvqhrTHdEm9jEyZ5T8VrYqRngG3fU1Boe7uzG3AxvN9uCn1MSKbZh7iRwED9StDMOKWoBriTYvcIMAzAkWChZm9zB3nOvcTEHzAhKrGaFecVH3c8GDxM29VWax1nnyW7NKxqugOO/Mwl1e7tDT3RuefTwhRySt0dGONKzZm2JDaUN3d3R63KedlcGWUgSd7n9FVmUjUrhu8D0sr1QcBSBG1vSPqPiuLqJfpR6nRw/WyDmOMDA+q4SIMGeNgAPGfSVVaQJIJ8b7yZ3TztI9sUqYBEkvcDAIIOloPO+v0CVYk37o+9v7o6WG9kOsy6m0jKoVhK18p5bLXr9F6J5pte5bsNRJZI4PHlYqIDKk4MaiGX7zmxxgg8ekGPNR6j/rY+P7jtPZmri/2WnoNLTBjVM2ceiE07L04wtMctQ/3uQrYVeOL9kZLllIxeH0PAMRTxBbw21lnDoR6Kr4mmQSCYjh3j02AAHmVa+2LxSrYgQT+8Y8dNel0+srn2e4wivUZwDpEkmxvw8V4uHHJZJx8Nna5LSmM2uDQJdA/pHyk/FevxDRBuesT8XKr1a7/wCMtHSR8rr32IO8uJ4kldfoeWJ6g8xGatgguHm8f/lqhnMQLscb/wAIAB/1H9Es9gIEDxHnHyU/D4U1CGsbMwA2IvwO3NY8aiapNmnDtdVeSN+LnumB8IXSexvZWiWCq95fpO2zZ5czFrqqZjkJoCnTJ7zma3EWuSbeVvVXvMKTwzD4agIBpy93BotJJ6yfFane/gP9jn2DXmN6bgRB62vPIrDFtbpa6wc0i44x14mAtOLxlOjhtAdL2jfbqfCyVHOmYil3W1C9xEva06ZG51cLqkX27kpRfJE7R5i04trAe62lLTwJcRqPpA9VDOIaNhJ68EuxOU4g4kvIkBukGw46h6SbJjgcme7/ABHR0/54+S7nO0l7HGo02zW/GwxzecRfpHHxTjLcpayHOcXVHtGoAt7scL3OwvHBaTgGMBaHDW2DcCZedLSS7hcxEXCzzHDBrdBLtTHmHe8WX7o3kgRKTdsfsTMZjabJge0AsbtBvvuBMdFVcz7QbimwtPVznQPDZTcwxECwF99JgE+B28FW8fUFyTZtzyP39Vk5VwNCNkGviCLk94/qtAdAJ9StDa3tHFx8vv72XmY1o0sHHfwCj7nRzsTMgo6quo+JP30VpoUyS5oEtETJjjIvwKU5Pljy0ENdceE+SteVNbpIkB/K0ggcWnhsFCOH1JW+Drl1Kw49MeSrZhklarXLwWaQIAJMwBYm2/HfiolbJKokwHACbEHxhWzFvcbOY1p6bKA5hZJO3L6LuUIxWx5Tm5O2VF91gRCeVcCyoCW26/UJNWpFpg7hYaawpOAw2qoyZIL40j8xtboLknwKihNOzTz7cDgGudNuAj1EqHUusbHx/cd97KtjCU/M26vcf1Xqx7Jf+Rw3/tMJniS0EnzN/NC6YKopewr5K329wobXp1He7UbomJGoa4nxD/guT9p6UVNW+pvxEg/L4rv3abKf2jDPpxLo1N/mG0HhNxPCVwntHW10w0+/Sfpda5a4TTd4EDyIIXDkg4Z9XZnRGVwrwJqAFpEiI3U6hgS6Axrn9Ggm58OXJZ9msqNas1pnSSNRA/LNz6LrmDoU6FAaG6ANwNzw8yearo1vkVz0o5LWyt7B3qNRkDdwI8Ztsl9fEezGqZMQIsZ3nfhC6niaftHFziJ68Ogj5qFWyqm+z6bb2mAZ+CpHAlK3uTlmbVIrnZDBvxlLVWqjSx2kOJ7195te0C/Loul5flralIgVZboFPux+XrvKpmFyPD0XmoKRsCHNa4wZt7pMc/VO8p7WU2wxjAxrTJFmkDoOKjNRjJ7bFYW4+49wGTNY0UmAxxc7czvfc+agZtmPs5pNFpM/oJ+J5lT62PLTq4TaTuI3PU2A81XKzz3ibucY8zuV0Y0uSE5MzpEvi4jnwH38VIo4EOsCQdw68+XIrQxobvcNExzPJTPZuiXOLJ8vgq1ZIRZ02nRwuJLJ1gMLnF0un2jNzvttyhR25nr75gudeWnebnoQo3amrRoYarTBdWrYktBLrnSwyIgQBbp7xVfwLntbpDCOd7KWumW0XGxjmOP0iSbus0fr98UhztznBtNgLju79B81NFBzndz95WO0xpZyJO1lMZkdPCBr8TWaXOvo3LvBovHCUj+pjr6UIsHl7wPdkjkZhSsroM9qH1DqPD/KJ6/NOsBitb5osdUOod1rC1jGXDtRcbkgjwiVJz/ImD94yGEmLwfWLeaONwvsNMRTfT0upMBBaDq3deZuUnp49zf8SkDH5zcx/mgz5wl2DwNYOGmuwfzTA+Fv7p67HV6bgypoeDs6xB8zMJ7vcnVe4VKlOpEH2fQ7eS046g6mLO1chP2Fsr0faEtFMseAdtjAnwVfpYt06DMnbk7y/KU2rYTSS6B1d5oj+IdfBQcaGvB6W6grfQxMuIbOobg2MffFQcY4se6xgjZZRpAe0hWXsxhS6lVH5njS21tT+42/DvH7hIW0zUs3f9Fe+zWAB/Z6JMa6gJ491jmuieWogcfiuHqnq04/LL49rZ2DD0dLGtH5QB6CF4tqF6ZEFxn8QcobSx7S4d2sXUza0VJqUz/TVFQea7MqF+KuTaqIrgkaXMDuTe9FNw5Q9wB6PngoZ70WuxTHzTE3ZrJ24dgP5nC58oEJp2grltEPEQHNJkjYap38kqwGdiphmVeJaJHJwMOHk4EeSh4nOzUp1KX5jBbtYyCOm7Y/5WRarYSSd7jFuIaHhrjct1X33G43G/HmsqOInS9t2hxjxB4+irrc2c2T7UPJ7rtTWh0tJHvCCROxUpmLAaN2jWHue90jhN76rCzTHBW1E3EZtN+BINp/skefVmOe0PHdaYJi88b8OXJMKWMhrnsIMXaZ87jhe6XYPAOq6pADQbuNgP79IV8UI8tEMs5XUS0HNG4nTUYe43cHfUAdwDtGx6pe/MGjYFx+A8+f0WjLciawO9m4kO37wPHobfFM8Pl7dr28hPBS01wV1XyRaONqCBpu47wSs8fmQpMdVqHVoBgHpYW4XUyphoIcKkQYiB8/G/mqH28zONNBsSRqdHDkLceJ8UklpVseP1OkQAa+JeX91ocffdY/H9FIfTw1N2mpUrvA3dphs9AHSQlOU0ix4eTfYTf4K108tbd1Sar3m7nRaLANGwUYpsvKSRIwHaXAU6cNFRsXswy76qtZjmDq9c19EAxpm8ACB52TY5XTNV0Uy1sbvBuZ2A3KK2Vl5DdXcBENAiYECU2/Auy3JmRYoMaXOu53Cw2t8k9wuHqubqeGhkTpLbkczOw9FCyjKBqGoDSLnl5807r48OHcnQD/AKiOHgnin3Jya7FQzTBQ4lpi9iNvDwS2lj3NMHunkbtP0VkxFAuc4E7kkxsPsyEgzHK3OEbkbObw8UslTs2LtUSxnZGk8tkrqFpdI2n5m0ckq9u+mdDxBOx3Ck0K0GHWnjw/stsNJuq6nOJ/7lM3I4g7EwsX1PacLxfxUljJMgw4CIP5m8p5clBqWJI34j74pWaib2Zwxc8v5AjbiRF/KV0DsXlxq4trhGjDiJN7w7brqI/+sqrZDT9nTNRwBnvAczZrf09V1HsHlppYaTBNQ65AiQfzXv3jLgOTguLH/wAvUN9o/wBln9MP3LIhCF6hAFFzTLmYijUo1JLKjCx0bw4RY8CNweYUpCAOI4/KqmAxDsM92tr/AN7TfEazEVJHAkjVH83BTa2QezwxrudDjpuSLNJEx1jZdA7admv2uh3Y9tSOukf8w3aejhYqoOrU8Thy2pqbB2mCHA95pHQgjyXNp0uv4Hk7VlOzjImU3GmHFzY1NcLamuuDbjvPglWHx1Sm4BznOaOV7BWHMaREiYLTLCb2tLTzB+BCTUsuc90ugNBnc3jh4KkItvYnKSS3GwxB0iB70HrG4SHOGV65DHOcGCzWAgDxib+KsmByl7w6peGmHO5Tt4jbbn4qJXwIBIGou2gSvQ9KMlV8HCssovV5KrU7PmmJa9zCOOv9REL3D57iMINTKz3fzHUE/wAZg6bZJIgWJM8LH428kjzRwqaWsaDex6cTHop5McY8FMeWUuRrlvbPEVmOBI1ATIbwt9QllUFxJglxNy6ZK0ZPT9m5p1A6iWgc+Zjl9E3qgtPjsuOW7o7I7b0RcKyHAR/yrnRaYE2+fmq3hSGQfP6Jo3FucP4Qti6MluMqpYD3j98l7Tr6vdbAO3MpfToQASfBOcBT0jWRfYfqVqdi1Rsxb/ZsFP8AM67zy6DyWdOpaBAjjwH1+aXkF7ucnfmUywuGDSbanC3Jo89ytsyjMYdoECSOJjfy39UoxeTtddrDE7gkKyU3U2mC7VPLb04x1WnFY+mwSTboBfyhLKmatiovyYyC5gseJlL8bl0XuPHirTmmYtp0wXd0EyBub8/oq/jRLyXu/p5JG+w64EPtjcXtw4he4RhqPbTJufzcuZWWZ1GiHNAn6fNPezGUOq6WtaNdWw5AGTfkLEno0qWSele/H5GirLJ2byz9oqNogQ1pDnW2YIj1Fh1M8LdXa0AACwCVdmsiGFohk6nm73c3ReOkzA6nmmyp0+H0o13fITlqYIQhdAgIQhAAqH25yX2LjiqTe66BWaOB2FT5B3keavixq0w4FrgCCIINwQbEEcQllHUjUz5+zPFEuBc3laV5WJeAGgEcDt9wnnbXsm7CVe6CaDv8M7lv+QneRw5jqCqdise5jh+ZhtB8eBRiy6X9RPJhcl9J0/sVhnDC1AXDSXG/9DfXoqlm1aG1HU3EukjkTwHwUOt20DcKaLZgukAWItBBPIw3481hhcK99EPcdOpwhrQbCCL8yZQ86jPfuC6eU4XXAtq1HupCnEXkk8d/rPksauGNKg50dATYk8h/KDPim+Z4mlhgA+C43gnugfMlV3F5z+0EuI7rPdEQIgxbkT93T5MiivcTFilJ78GzLcDBD3yXECB/CDt5plSe1zGucbix8b+vBJK2YuZTBIkny5j5z5DqpXZ6pNMzeDJvzXn41K3JnoZK0pIa0WSdlNdUgQsabWxKyaLWjxsujc5nRvwoJuU1xOM9mwDjCh5fTDTvPNaqoNV8DyTLgV8jLL6JLXvOzRbxJCz9s8tBBdAIk8Bv6myHVQ1jWAxMf829V5TbJIbfgJ5LN7DYjuqwSWknjPG11urve5pdYCZPG8Ta25RW0UXHmONobsL8J4fcJZi81dUGlj44Fw26geu6LoKIeaYkA6qju9MgbkG8KFQeKhL3Duxadz1P0UfGU2kw0TzcePhy2Wlup50UxbaeXCSUj8sb2RkGe2qbdxlz8IHn9V2H8LMtH7Oa5YWl5hhMXZAu0DYEz4hoSb8Oux1Kq01HgOYx2ktMw54DZ1jkARba8cDPUGtAEAQBsAsxR1vW+O3yO3So9QhC6iYIQhAAhCEACEIQBEzTLW16Tqb9jxESDwIm31XE+3vYSrhnamjVSmzhYXkwQSYI8bjzXd1rr0GvaWvAc1wggiQR1CnOClv3GjKj5fy7B66gkcf1XRcNSaGCDt8027QfhnoJqYWXC59mTJbv7p3cOhuP82yqjK7mggSS25HEcPMSNwvI6uM3LdHsdJOGmkzTnWHpVWkEDUbiRsRzjhwVPfgIJ3HCysNfPGE7QdoE79Z2SrFU9cwY4pcKlHYrm0PdCYYWbEzHH14JtkhFJ29jv8YnzUNuEIO4stxpvDTI8Oq63J2qZx6ItFk9rFiAfOyA8kwEty7El40u99oEcJb08NvRM8KbgQbrp1akcDjpdMYud7OnA3O6zy5sEmdvsqJiKmqegt+nmtrX6QAbp/YmShiQDrdvwHLkor83LBA47nj/AGUeqZO/WOSgYrEgb7zYcU6SMZGx/tKpAPuztPxK2036WwPpZasRii6GtHjF/ipWHyapU0zLWbBokud4RcnoFPLkhj3kzYxcuCO1j6xDKYk9Ppw8+StHZjs26vVFKjZjTNWsIIAmbE2dUOw3Akm8J/kP4aOcwCoXUKZ3a2BUeLTq3DQeVyug5bllPD0xTosDGDgPmTuT1N1CMJ5Xc9o+O/5+CtqK25MsBl9OhTbTpNDGN2A9T1JJuSd1IQhdxIEIQgAQhCABCEIAEIQgAQhCABJ867KYfFD94zS7+Nnddfe8X85ThCxpNUzU64OLdovwrr0nTT1V6ZPvNu4fzM382kjoFVcd2erU5/dPFrAggmN7OAd9hfSah5jlFHEACtTa8DbULtnfSdx5Lln03/h1/ReOd9z5mq4Z7bvY4EdCsHVST3bxzEx4QV36t+HVCZpPq0j0drb5ioHW6SEpf+GRJl/7NVPM0zTJ/wBOq+y5ZY88f0p/s/n5LLNB+xxp+JfIcTdvRPcvzNjmAmztjNuXz/Qq25t2JpUh3qLRNhorVLbE7tCU5fl+GdVFEU6hcTF6ndkf5tJdx5JYZsmPZ43/AI+TMijkWzI7C0CZtv8AfNQ8ZiwNnDx5Loj/AMMQ6JZTsIvWrHjyDWhMML+G1Bu7aQ/lpgkeDqhcP9q6llyvjG/y18nNpiu5yJlXWYaHu56Wud/ZT8v7F4nFOhjC2Ny+DHp3R5mfRdlwnY/DMAlhf/O4u/2+7HSE4ZTAAAAAGwFgFRY8snu6/bf+/gy4rhHPMk/CYMpAVasP4lgmB01WDusequGS9maGFH7tpLjvUedTz4uO3gIHRNUKqxxT1Vv5F1PgEIQqGAhCEACEIQAIQhAH/9k="/>
          <p:cNvSpPr>
            <a:spLocks noChangeAspect="1" noChangeArrowheads="1"/>
          </p:cNvSpPr>
          <p:nvPr/>
        </p:nvSpPr>
        <p:spPr bwMode="auto">
          <a:xfrm>
            <a:off x="155575" y="-1081088"/>
            <a:ext cx="2009775" cy="226695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65542" name="AutoShape 6" descr="data:image/jpeg;base64,/9j/4AAQSkZJRgABAQAAAQABAAD/2wCEAAkGBhQSERUUExQUFRUWGB8ZGRgXGBcYHBkaGhgXGBggGhoZHSYeGh0jHBcYHy8gIycpLCwtFx4xNTAqNSYrLCkBCQoKDgwOGg8PGiwkHyQsLCwsLCwsLCwsLCwsLCwsLCwsLCwsLCwsLCwsLCw0LCwpLCwsLCwsLCwsLCwsLCwsLP/AABEIAO4A0wMBIgACEQEDEQH/xAAcAAACAgMBAQAAAAAAAAAAAAAABQQGAgMHAQj/xABDEAABAwIEAwUGAwYFAgcBAAABAAIRAyEEBRIxQVFhBiJxgZETMqGx0fAHQsEUI1JyguEzYpKi8SRDFjRjc4OTshX/xAAZAQADAQEBAAAAAAAAAAAAAAAAAgMBBAX/xAAtEQACAgEDAwMDBAIDAAAAAAAAAQIRAxIhMQRBURNh0SIygUJxkbGhwSMzUv/aAAwDAQACEQMRAD8A7ihCEACEIQAIQhAAhLc57QUcK2arwDEhsiSBxuYA6mAuT9pPxgq1S5mHGhu0gkE+dnemnzSSmlsakddx2c0aP+JUa07xuY/lElVHNfxdwtMltOXuHkJ/pn4wuK5hmtWtHtHucJ90Wb46RaY4m60Malbk/Y3ZHQsX+MmJc/uBrRyaBJ8S7VHikOY9vsZV3quAM2D3j4NLRbwVeAK8c1Lo8thqGn/i3E7B/mdRJPiSSttPtpjRvXdA2BJgehCT06a3BiPTiGpjql+IGOb/AN18cg+pY87vPobdE8wf4xYpgAcA8iJLw0yOPuaL9ZKpWhAorVCuG/5DUdbwH41UHECpRe3hLS11+odpgeE/qrpkfaOhjGa6Dw4cRs5u+43GxXzgaK1mm5vulzTzEjjzHFMtS9zLR9TIXC+zf4s4rDENxH/U0+pioPB35vB3qF1zs92sw2NaTQqaiN2kFrh4tPpIkdUykmFDhCEJjAQhCABCEIAEIQgAQhCABCEIAFS+2/b9uFpuFJzfacCYImYho/N1Owg8dk34j9vNLPZ0HG5I1tdGoizojdokiTYk8hfk2LxrqrtbzLtvADYDopOWrZDVXJtzPNquIeX1Xl5JmSZP3FgNhwUUMQAs2hCSXBjdg1iza1AWQC0w9heAL0LIIA8Y1bIXgCcZB2cfiXCLNm5+nNACmFk1q6jh+wFBrRqYTzLv7KJmHYugQdILT0+hstozUc50L00k7zLs+6lJHeaPUJcGBAEF9FamNdTcH03OY8bOaS0jwIU99NaHMQ1Zp0XsX+LZ7tHHWM6RWHHYDWOfMhdTp1Q4BzSCDcEXBXzDVogq29hfxCqYIeyrONWgODruZJJOl3EX909UurTzwbydzQtdCu17WvaZa4BwPMESD6LYqmAhCEACEIQAIQhAAud/iP249k00qRng8/xEGC242F55m3NWTtZn3sWFjHBtRzSSd9DNi7xJs3rPJcFz3MPbVZE6W2AmbLlyZHKfpR/Pt7fuykVS1Mg167qji55JJ53WLWrKFkAqrYRmIC9WWlBC0wGrJYhZIAzAWQCxa2FkgCfkmWGvVawTG5PILsuSZc2k0MYAAOQVH7C4bTRfUaAXGw4X2F+V/mrTkOdPbV9lWphur3Htdqa7ptuoznToeMbVljq4WQk+M7u91szbtGaZ0U6T6ruhaAPEuKQPz1z3FtSm6k7cAwQfAiySU0uBlBvk8zQAzZUXG0A19tiVe8e5pbBtq2PjCpmdNa0w2QG848BxldF9ySQuc1R3KVC01GrTDQR0Ud7byFIcFrqN80cmnR/wx7euDhhMQbG1F5/KYtTPT+Hltyjqq+XSYdIJB6fou3/h12wOKpezqmarBZ22tu03vI487HmkjLS9D/HwNyrLmhCFcUEIQgAWjHYxtKm6o4w1gJPkt6p/bzNAA2hJ0x7WrH8LfcB4QXAn+hTy5Fjg5PsNGOp0c57Z569wOoj2lY6nwIhsAMb4BsfPmqcximYrVVquNySbzsFto4Hp5/TkuXF9EbfL3ZSS1P2IJCAmhwlr8ekKFVw5b9VeMrEkqNQCIQAhMIGletCAF6tAyJQAhoWQCAOmdksPFJlIx3mySOu1+BTank3santZcQ0C2okSBAhuwPEndVnIcyh9NosCI9Pv4q059jqjaB9mwVC6B70EXvwNoXJle9s6MStUjHK8v10nPJeHvLpINwT7seCV/wD8hzGH2r3ug90vifEkffim2SZk9tIl7NBJs2ZMKsdps6c9xAU3skPTe1jWq0GnJsYAHyCpueYdxa+xjjHkfkracT+5a4bkfpHJVvO8XEFwjw5/fzXa+Eci5E1PZY1GrDBVQ5s+PldbnhMBGLVqe1SHLW4LTCJVbKY9n8zq0K1N9N0Gm7VBvrbBDmk8AZUYNWpxIII4KeSOqO3I0XTPpDLc1p12MexwOtuoCRMbGR0Nj1UxcC7GZiaOPpVNQpte6HmLOBJ3k8em2676mxZNcbfJso0wQhCqKeOdAk2AXEe2GYmtqrE++/2gH/ptGmkPOQf6iupdtMWWYR7R71Uii3/5DpcfJmp3kuSdo3NNQs16WiGwASSGQbeZPovP6qWrJHH+WXxLZsgNoBlNo3Lj3utpPwsmmGwoDATubk9T9BCgV8TTMWqGP5Rv5reM1EQKbv8AUEat7H0NqjOvQUKpQ1WOyyxeY2ktIHQhR/2y3uPHjCZZDPSflCvEUi0kLCFKrkO7wUeF0Jp8EJRcdmCAgITCmQW1i0grZTC0BzlmILbz7sQr7hqQr021KRIcR3tLy35GP+FzShVhTcoxtRtZjG1Cxr3BszYHYTv8lDLCyuOWll4rObRadReXHfU4u/sPJVDM8wEk/FPsf2VxjnS4Mc3+I1BHoAD8EqxWRlk6jJ4RtP8Al+pUvSk+1D+or3ZMbmftKbS1p24giCPmlWY1i9vfbBG0weJg2CeZbgCKYAMkX32BSjMcEO8XF4c0aulpt8zddN7KyD52EWHsSJBje23p93Uhyh4Qy9xEQOWxlTStXAPk1OWstW0rFy0w1OC1VBZbnLBwWmG3AO1j2Z4mBPCbg+RH3K7l2IzU18Gxzp1NJpum/umBfiYiTzlcIwrYeOv3+i7J+GmIHsXs46tfiHNDfmz4rlg9Gdx87lnvCy5IQhdpIpXbXH6q9KkDApMdVdykjQz/AGl58wuR5pV/fAm5gHzdLz8XK+9o6xdiMW/mRSbtw7nzKpOb4Oazz+SbH5R5QvJhLX1E5eNjpaqCR492ppI5A+hus8PWBHXkpmT5S2pTb3y0kmbTHKRM8/VZV+zVSmTpIeOYV29w7ci3FU9ekdZM8hdasTiYZ5W8eC9xdY07EEuPCDbxURjCSHPgBt2t5nmVqDsb8aNLWN4gXUMBZVqhc6TuVjK6IqkQk7Z4vQvCFktFBZtcsGhSMJhXPcGtEkrbAzpCdla8p7LQBUrNIIuBbym879FKyfs5RogPqvOtp5ED+m2w526KXUxX7RGkvawGZNi4jaOg+nJL9z2B7Is5zFjKQ9oWtMbE3P8ASLhVLN8x1uOgT5R8OC2twovw5ncnzWYwgi0NB2B3d5blXZJFaxFarSD9JEu3kz8BbySHMcXWeCwuiRw6cuW2yvGIyUuBLhA6mPgNlXcyy2I5E2IvB8eqjOFFoT8lcyqq73QCZ948B4p0QkuJe6k8O25/r99E2ZW1NBWI2QaZ2CjVK5LKjg3utE6p6geF9oRisRwbN7SOP31U05N/0h1FzRINhJBHPa1+C58uatkXx4bVshMdIB5r0rxrYEAzHx+5QSuqLtWc0lTo1OkGRwV6/DzOdGMa2ZD5Y4RtMaTvsXaR/UqJVKZZI8hxcHFrtA0xwc06h8hfcLk6n6XHJ4ZXHvaPolCiZVjfbUKdSIL2BxHIkXHkZCF3kjl2KfJDrHXiCTfk5zo/2pPh8dpHeYx4vZwv14wfOVPzCropULiRqcR19k8+d/ollCvTqtv3TzGx/UHxXh4HblJeT0NuGPcspYfEPLmO0Ogdw22gw3hEzsmTsG5vUeCpL8te2CCeY/tCZ5b2iqUjpf3m/ELqWSuQl02pXBjHHZU2obj9PiFor9k8NUHdBpu8Tv5p3g8VTrDu3Px8x9J8lk+iR1V4090ckk47MqWJ7D6dnkHhIEfNVzGZXUouh7SOvA+BXVaRMREjksMRlLXiBH8rog+qfdCbHI9K9VxzjshElrSw+Zaf1CrmNyipS95pjnuPVMpJmUQQrv2FpMYYqWdUHckXsfgD8YSTspkgxFYh3usGp146D4ldAwWU06LahMzBlxiQ0CB/KBwC0xkHParS4NB43O8CdvXfwWvDiBAFhxUFrtT5+XAKfh5Lw21+HTc+dk8VROTM26tUOJDYt1Jv5LTl9Elxe8xJgC+qOAtf6rZjWF2JBYYawQ4Hie7A/wBQnyTejVFNht3ovEknxjb1TWFC/NKrYDdJEfmvPx29FV8WSZBv14pjmmYaiNTXNdzggRyM8khxuJAa4z0SSlsNCNsUY1ntdbebRfkefxWjCNI005mOXOVsaDpe4/wk/fqt3ZTCmq+SJAJJkkW34eS48knpPQwwTlQ7w2FDRpAk8fQfJSMZDcNWJJAgXPEuLR9SpeJe1tgJdFgPoq5n+abURfT3nTfvRDR/SD6ujguJJyaR39Q0kLmHe/FZFywYIAXhMr14qlR4cnbsCZRh6jgRpIDhIE8drdd1g4rXVqEMFjGvvRycACPOFLPHVChsbpn0X2Rn9joyIOnY8O8V6sex75wVE2u2RHIuMfBeroh9qFfJy3Pj+6pHfuP35aFVDTG7THr9Nlb8VQHs6MgmQ4RtcsdsfJVl1ZsWY/r3gvE6Ztp15PQelcm3Kc/dS7roLORuPLiPinzH0q12xJ4W+HB3zVVdSLx3aZEjif7LVhqden7k9QdiuqvIt1vEtowrmxp4HccPX5Jpg89dYVGkjaRvb5+Buq7l/ad1m1qccNQd+sH4ps/G0niWvB5zb/nxCStP2lNSmqmvyXDBCm9uthEHwG3PkeiT5h2yw1ElrSah5MiJ8f8AlUHOs1e5+lpLKQsZOkPI3Mbu9FGwz4E04c48XCY4Wbz6lW9V0c3oxvkvDe3veaKlMNY7rJA5zCjZ32haaoFIMLdgSQA6QDbncqq0smxF6hbUcLS557u/IiEzynsy+pXpmrIDiACBYAnhaB/dJqnJ0PpxpXRbMgwQl5DGtJbDy0Ed4mYBHKL+PRbM6rsZ/wBPTi3eqHe/5QTx5pxmmMZRphw3nSxtrugyecC5J6KkuLpk3c90uP30XpRjtf8AB57e9Euk6BbYkXHLkpOKJboqNElhuCYke8PUSFqpUQBqcCAPdafvosrvqhrTHdEm9jEyZ5T8VrYqRngG3fU1Boe7uzG3AxvN9uCn1MSKbZh7iRwED9StDMOKWoBriTYvcIMAzAkWChZm9zB3nOvcTEHzAhKrGaFecVH3c8GDxM29VWax1nnyW7NKxqugOO/Mwl1e7tDT3RuefTwhRySt0dGONKzZm2JDaUN3d3R63KedlcGWUgSd7n9FVmUjUrhu8D0sr1QcBSBG1vSPqPiuLqJfpR6nRw/WyDmOMDA+q4SIMGeNgAPGfSVVaQJIJ8b7yZ3TztI9sUqYBEkvcDAIIOloPO+v0CVYk37o+9v7o6WG9kOsy6m0jKoVhK18p5bLXr9F6J5pte5bsNRJZI4PHlYqIDKk4MaiGX7zmxxgg8ekGPNR6j/rY+P7jtPZmri/2WnoNLTBjVM2ceiE07L04wtMctQ/3uQrYVeOL9kZLllIxeH0PAMRTxBbw21lnDoR6Kr4mmQSCYjh3j02AAHmVa+2LxSrYgQT+8Y8dNel0+srn2e4wivUZwDpEkmxvw8V4uHHJZJx8Nna5LSmM2uDQJdA/pHyk/FevxDRBuesT8XKr1a7/wCMtHSR8rr32IO8uJ4kldfoeWJ6g8xGatgguHm8f/lqhnMQLscb/wAIAB/1H9Es9gIEDxHnHyU/D4U1CGsbMwA2IvwO3NY8aiapNmnDtdVeSN+LnumB8IXSexvZWiWCq95fpO2zZ5czFrqqZjkJoCnTJ7zma3EWuSbeVvVXvMKTwzD4agIBpy93BotJJ6yfFane/gP9jn2DXmN6bgRB62vPIrDFtbpa6wc0i44x14mAtOLxlOjhtAdL2jfbqfCyVHOmYil3W1C9xEva06ZG51cLqkX27kpRfJE7R5i04trAe62lLTwJcRqPpA9VDOIaNhJ68EuxOU4g4kvIkBukGw46h6SbJjgcme7/ABHR0/54+S7nO0l7HGo02zW/GwxzecRfpHHxTjLcpayHOcXVHtGoAt7scL3OwvHBaTgGMBaHDW2DcCZedLSS7hcxEXCzzHDBrdBLtTHmHe8WX7o3kgRKTdsfsTMZjabJge0AsbtBvvuBMdFVcz7QbimwtPVznQPDZTcwxECwF99JgE+B28FW8fUFyTZtzyP39Vk5VwNCNkGviCLk94/qtAdAJ9StDa3tHFx8vv72XmY1o0sHHfwCj7nRzsTMgo6quo+JP30VpoUyS5oEtETJjjIvwKU5Pljy0ENdceE+SteVNbpIkB/K0ggcWnhsFCOH1JW+Drl1Kw49MeSrZhklarXLwWaQIAJMwBYm2/HfiolbJKokwHACbEHxhWzFvcbOY1p6bKA5hZJO3L6LuUIxWx5Tm5O2VF91gRCeVcCyoCW26/UJNWpFpg7hYaawpOAw2qoyZIL40j8xtboLknwKihNOzTz7cDgGudNuAj1EqHUusbHx/cd97KtjCU/M26vcf1Xqx7Jf+Rw3/tMJniS0EnzN/NC6YKopewr5K329wobXp1He7UbomJGoa4nxD/guT9p6UVNW+pvxEg/L4rv3abKf2jDPpxLo1N/mG0HhNxPCVwntHW10w0+/Sfpda5a4TTd4EDyIIXDkg4Z9XZnRGVwrwJqAFpEiI3U6hgS6Axrn9Ggm58OXJZ9msqNas1pnSSNRA/LNz6LrmDoU6FAaG6ANwNzw8yearo1vkVz0o5LWyt7B3qNRkDdwI8Ztsl9fEezGqZMQIsZ3nfhC6niaftHFziJ68Ogj5qFWyqm+z6bb2mAZ+CpHAlK3uTlmbVIrnZDBvxlLVWqjSx2kOJ7195te0C/Loul5flralIgVZboFPux+XrvKpmFyPD0XmoKRsCHNa4wZt7pMc/VO8p7WU2wxjAxrTJFmkDoOKjNRjJ7bFYW4+49wGTNY0UmAxxc7czvfc+agZtmPs5pNFpM/oJ+J5lT62PLTq4TaTuI3PU2A81XKzz3ibucY8zuV0Y0uSE5MzpEvi4jnwH38VIo4EOsCQdw68+XIrQxobvcNExzPJTPZuiXOLJ8vgq1ZIRZ02nRwuJLJ1gMLnF0un2jNzvttyhR25nr75gudeWnebnoQo3amrRoYarTBdWrYktBLrnSwyIgQBbp7xVfwLntbpDCOd7KWumW0XGxjmOP0iSbus0fr98UhztznBtNgLju79B81NFBzndz95WO0xpZyJO1lMZkdPCBr8TWaXOvo3LvBovHCUj+pjr6UIsHl7wPdkjkZhSsroM9qH1DqPD/KJ6/NOsBitb5osdUOod1rC1jGXDtRcbkgjwiVJz/ImD94yGEmLwfWLeaONwvsNMRTfT0upMBBaDq3deZuUnp49zf8SkDH5zcx/mgz5wl2DwNYOGmuwfzTA+Fv7p67HV6bgypoeDs6xB8zMJ7vcnVe4VKlOpEH2fQ7eS046g6mLO1chP2Fsr0faEtFMseAdtjAnwVfpYt06DMnbk7y/KU2rYTSS6B1d5oj+IdfBQcaGvB6W6grfQxMuIbOobg2MffFQcY4se6xgjZZRpAe0hWXsxhS6lVH5njS21tT+42/DvH7hIW0zUs3f9Fe+zWAB/Z6JMa6gJ491jmuieWogcfiuHqnq04/LL49rZ2DD0dLGtH5QB6CF4tqF6ZEFxn8QcobSx7S4d2sXUza0VJqUz/TVFQea7MqF+KuTaqIrgkaXMDuTe9FNw5Q9wB6PngoZ70WuxTHzTE3ZrJ24dgP5nC58oEJp2grltEPEQHNJkjYap38kqwGdiphmVeJaJHJwMOHk4EeSh4nOzUp1KX5jBbtYyCOm7Y/5WRarYSSd7jFuIaHhrjct1X33G43G/HmsqOInS9t2hxjxB4+irrc2c2T7UPJ7rtTWh0tJHvCCROxUpmLAaN2jWHue90jhN76rCzTHBW1E3EZtN+BINp/skefVmOe0PHdaYJi88b8OXJMKWMhrnsIMXaZ87jhe6XYPAOq6pADQbuNgP79IV8UI8tEMs5XUS0HNG4nTUYe43cHfUAdwDtGx6pe/MGjYFx+A8+f0WjLciawO9m4kO37wPHobfFM8Pl7dr28hPBS01wV1XyRaONqCBpu47wSs8fmQpMdVqHVoBgHpYW4XUyphoIcKkQYiB8/G/mqH28zONNBsSRqdHDkLceJ8UklpVseP1OkQAa+JeX91ocffdY/H9FIfTw1N2mpUrvA3dphs9AHSQlOU0ix4eTfYTf4K108tbd1Sar3m7nRaLANGwUYpsvKSRIwHaXAU6cNFRsXswy76qtZjmDq9c19EAxpm8ACB52TY5XTNV0Uy1sbvBuZ2A3KK2Vl5DdXcBENAiYECU2/Auy3JmRYoMaXOu53Cw2t8k9wuHqubqeGhkTpLbkczOw9FCyjKBqGoDSLnl5807r48OHcnQD/AKiOHgnin3Jya7FQzTBQ4lpi9iNvDwS2lj3NMHunkbtP0VkxFAuc4E7kkxsPsyEgzHK3OEbkbObw8UslTs2LtUSxnZGk8tkrqFpdI2n5m0ckq9u+mdDxBOx3Ck0K0GHWnjw/stsNJuq6nOJ/7lM3I4g7EwsX1PacLxfxUljJMgw4CIP5m8p5clBqWJI34j74pWaib2Zwxc8v5AjbiRF/KV0DsXlxq4trhGjDiJN7w7brqI/+sqrZDT9nTNRwBnvAczZrf09V1HsHlppYaTBNQ65AiQfzXv3jLgOTguLH/wAvUN9o/wBln9MP3LIhCF6hAFFzTLmYijUo1JLKjCx0bw4RY8CNweYUpCAOI4/KqmAxDsM92tr/AN7TfEazEVJHAkjVH83BTa2QezwxrudDjpuSLNJEx1jZdA7admv2uh3Y9tSOukf8w3aejhYqoOrU8Thy2pqbB2mCHA95pHQgjyXNp0uv4Hk7VlOzjImU3GmHFzY1NcLamuuDbjvPglWHx1Sm4BznOaOV7BWHMaREiYLTLCb2tLTzB+BCTUsuc90ugNBnc3jh4KkItvYnKSS3GwxB0iB70HrG4SHOGV65DHOcGCzWAgDxib+KsmByl7w6peGmHO5Tt4jbbn4qJXwIBIGou2gSvQ9KMlV8HCssovV5KrU7PmmJa9zCOOv9REL3D57iMINTKz3fzHUE/wAZg6bZJIgWJM8LH428kjzRwqaWsaDex6cTHop5McY8FMeWUuRrlvbPEVmOBI1ATIbwt9QllUFxJglxNy6ZK0ZPT9m5p1A6iWgc+Zjl9E3qgtPjsuOW7o7I7b0RcKyHAR/yrnRaYE2+fmq3hSGQfP6Jo3FucP4Qti6MluMqpYD3j98l7Tr6vdbAO3MpfToQASfBOcBT0jWRfYfqVqdi1Rsxb/ZsFP8AM67zy6DyWdOpaBAjjwH1+aXkF7ucnfmUywuGDSbanC3Jo89ytsyjMYdoECSOJjfy39UoxeTtddrDE7gkKyU3U2mC7VPLb04x1WnFY+mwSTboBfyhLKmatiovyYyC5gseJlL8bl0XuPHirTmmYtp0wXd0EyBub8/oq/jRLyXu/p5JG+w64EPtjcXtw4he4RhqPbTJufzcuZWWZ1GiHNAn6fNPezGUOq6WtaNdWw5AGTfkLEno0qWSele/H5GirLJ2byz9oqNogQ1pDnW2YIj1Fh1M8LdXa0AACwCVdmsiGFohk6nm73c3ReOkzA6nmmyp0+H0o13fITlqYIQhdAgIQhAAqH25yX2LjiqTe66BWaOB2FT5B3keavixq0w4FrgCCIINwQbEEcQllHUjUz5+zPFEuBc3laV5WJeAGgEcDt9wnnbXsm7CVe6CaDv8M7lv+QneRw5jqCqdise5jh+ZhtB8eBRiy6X9RPJhcl9J0/sVhnDC1AXDSXG/9DfXoqlm1aG1HU3EukjkTwHwUOt20DcKaLZgukAWItBBPIw3481hhcK99EPcdOpwhrQbCCL8yZQ86jPfuC6eU4XXAtq1HupCnEXkk8d/rPksauGNKg50dATYk8h/KDPim+Z4mlhgA+C43gnugfMlV3F5z+0EuI7rPdEQIgxbkT93T5MiivcTFilJ78GzLcDBD3yXECB/CDt5plSe1zGucbix8b+vBJK2YuZTBIkny5j5z5DqpXZ6pNMzeDJvzXn41K3JnoZK0pIa0WSdlNdUgQsabWxKyaLWjxsujc5nRvwoJuU1xOM9mwDjCh5fTDTvPNaqoNV8DyTLgV8jLL6JLXvOzRbxJCz9s8tBBdAIk8Bv6myHVQ1jWAxMf829V5TbJIbfgJ5LN7DYjuqwSWknjPG11urve5pdYCZPG8Ta25RW0UXHmONobsL8J4fcJZi81dUGlj44Fw26geu6LoKIeaYkA6qju9MgbkG8KFQeKhL3Duxadz1P0UfGU2kw0TzcePhy2Wlup50UxbaeXCSUj8sb2RkGe2qbdxlz8IHn9V2H8LMtH7Oa5YWl5hhMXZAu0DYEz4hoSb8Oux1Kq01HgOYx2ktMw54DZ1jkARba8cDPUGtAEAQBsAsxR1vW+O3yO3So9QhC6iYIQhAAhCEACEIQBEzTLW16Tqb9jxESDwIm31XE+3vYSrhnamjVSmzhYXkwQSYI8bjzXd1rr0GvaWvAc1wggiQR1CnOClv3GjKj5fy7B66gkcf1XRcNSaGCDt8027QfhnoJqYWXC59mTJbv7p3cOhuP82yqjK7mggSS25HEcPMSNwvI6uM3LdHsdJOGmkzTnWHpVWkEDUbiRsRzjhwVPfgIJ3HCysNfPGE7QdoE79Z2SrFU9cwY4pcKlHYrm0PdCYYWbEzHH14JtkhFJ29jv8YnzUNuEIO4stxpvDTI8Oq63J2qZx6ItFk9rFiAfOyA8kwEty7El40u99oEcJb08NvRM8KbgQbrp1akcDjpdMYud7OnA3O6zy5sEmdvsqJiKmqegt+nmtrX6QAbp/YmShiQDrdvwHLkor83LBA47nj/AGUeqZO/WOSgYrEgb7zYcU6SMZGx/tKpAPuztPxK2036WwPpZasRii6GtHjF/ipWHyapU0zLWbBokud4RcnoFPLkhj3kzYxcuCO1j6xDKYk9Ppw8+StHZjs26vVFKjZjTNWsIIAmbE2dUOw3Akm8J/kP4aOcwCoXUKZ3a2BUeLTq3DQeVyug5bllPD0xTosDGDgPmTuT1N1CMJ5Xc9o+O/5+CtqK25MsBl9OhTbTpNDGN2A9T1JJuSd1IQhdxIEIQgAQhCABCEIAEIQgAQhCABJ867KYfFD94zS7+Nnddfe8X85ThCxpNUzU64OLdovwrr0nTT1V6ZPvNu4fzM382kjoFVcd2erU5/dPFrAggmN7OAd9hfSah5jlFHEACtTa8DbULtnfSdx5Lln03/h1/ReOd9z5mq4Z7bvY4EdCsHVST3bxzEx4QV36t+HVCZpPq0j0drb5ioHW6SEpf+GRJl/7NVPM0zTJ/wBOq+y5ZY88f0p/s/n5LLNB+xxp+JfIcTdvRPcvzNjmAmztjNuXz/Qq25t2JpUh3qLRNhorVLbE7tCU5fl+GdVFEU6hcTF6ndkf5tJdx5JYZsmPZ43/AI+TMijkWzI7C0CZtv8AfNQ8ZiwNnDx5Loj/AMMQ6JZTsIvWrHjyDWhMML+G1Bu7aQ/lpgkeDqhcP9q6llyvjG/y18nNpiu5yJlXWYaHu56Wud/ZT8v7F4nFOhjC2Ny+DHp3R5mfRdlwnY/DMAlhf/O4u/2+7HSE4ZTAAAAAGwFgFRY8snu6/bf+/gy4rhHPMk/CYMpAVasP4lgmB01WDusequGS9maGFH7tpLjvUedTz4uO3gIHRNUKqxxT1Vv5F1PgEIQqGAhCEACEIQAIQhAH/9k="/>
          <p:cNvSpPr>
            <a:spLocks noChangeAspect="1" noChangeArrowheads="1"/>
          </p:cNvSpPr>
          <p:nvPr/>
        </p:nvSpPr>
        <p:spPr bwMode="auto">
          <a:xfrm>
            <a:off x="155575" y="-1081088"/>
            <a:ext cx="2009775" cy="226695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65544" name="Picture 8" descr="http://upload.wikimedia.org/wikipedia/commons/c/cc/C%C3%A9sar-Fran%C3%A7ois_Cassini_-_Jean-Marc_Nattier.jpg"/>
          <p:cNvPicPr>
            <a:picLocks noChangeAspect="1" noChangeArrowheads="1"/>
          </p:cNvPicPr>
          <p:nvPr/>
        </p:nvPicPr>
        <p:blipFill>
          <a:blip r:embed="rId3" cstate="print"/>
          <a:srcRect/>
          <a:stretch>
            <a:fillRect/>
          </a:stretch>
        </p:blipFill>
        <p:spPr bwMode="auto">
          <a:xfrm>
            <a:off x="5357818" y="1357298"/>
            <a:ext cx="3040603" cy="3429024"/>
          </a:xfrm>
          <a:prstGeom prst="rect">
            <a:avLst/>
          </a:prstGeom>
          <a:noFill/>
        </p:spPr>
      </p:pic>
      <p:pic>
        <p:nvPicPr>
          <p:cNvPr id="65546" name="Picture 10" descr="http://upload.wikimedia.org/wikipedia/commons/thumb/5/54/Jean_Dominique_Cassini_1748_AGE_V08_1801.jpg/220px-Jean_Dominique_Cassini_1748_AGE_V08_1801.jpg"/>
          <p:cNvPicPr>
            <a:picLocks noChangeAspect="1" noChangeArrowheads="1"/>
          </p:cNvPicPr>
          <p:nvPr/>
        </p:nvPicPr>
        <p:blipFill>
          <a:blip r:embed="rId4"/>
          <a:srcRect/>
          <a:stretch>
            <a:fillRect/>
          </a:stretch>
        </p:blipFill>
        <p:spPr bwMode="auto">
          <a:xfrm>
            <a:off x="2833690" y="3143248"/>
            <a:ext cx="2595566" cy="3244458"/>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deux expéditions, une vers la Laponie (1736), l’autre vers le Pérou (1735)</a:t>
            </a:r>
            <a:endParaRPr lang="fr-FR" dirty="0"/>
          </a:p>
        </p:txBody>
      </p:sp>
      <p:sp>
        <p:nvSpPr>
          <p:cNvPr id="3" name="Espace réservé du contenu 2"/>
          <p:cNvSpPr>
            <a:spLocks noGrp="1"/>
          </p:cNvSpPr>
          <p:nvPr>
            <p:ph sz="quarter" idx="1"/>
          </p:nvPr>
        </p:nvSpPr>
        <p:spPr>
          <a:xfrm>
            <a:off x="285720" y="1643050"/>
            <a:ext cx="4286280" cy="4929222"/>
          </a:xfrm>
        </p:spPr>
        <p:txBody>
          <a:bodyPr>
            <a:normAutofit lnSpcReduction="10000"/>
          </a:bodyPr>
          <a:lstStyle/>
          <a:p>
            <a:r>
              <a:rPr lang="fr-FR" dirty="0" smtClean="0"/>
              <a:t>Pierre Bouguer, Charles-Marie de La </a:t>
            </a:r>
            <a:r>
              <a:rPr lang="fr-FR" dirty="0" err="1" smtClean="0"/>
              <a:t>Condamine</a:t>
            </a:r>
            <a:r>
              <a:rPr lang="fr-FR" dirty="0" smtClean="0"/>
              <a:t>, Jean Godin dirigèrent l’expédition équatoriale du Pérou (partie de La Rochelle en le 16 mai 1735),</a:t>
            </a:r>
          </a:p>
          <a:p>
            <a:r>
              <a:rPr lang="fr-FR" dirty="0" smtClean="0"/>
              <a:t> Pierre Louis Moreau de Maupertuis, Alexis Clairaut, Camus et Pierre Charles Le Monnier celle du pôle (ils quittent Dunkerque le 2 mai 1736 à bord du </a:t>
            </a:r>
            <a:r>
              <a:rPr lang="fr-FR" i="1" dirty="0" smtClean="0"/>
              <a:t>Prudent</a:t>
            </a:r>
            <a:r>
              <a:rPr lang="fr-FR" dirty="0" smtClean="0"/>
              <a:t>).</a:t>
            </a:r>
            <a:endParaRPr lang="fr-FR" dirty="0"/>
          </a:p>
        </p:txBody>
      </p:sp>
      <p:pic>
        <p:nvPicPr>
          <p:cNvPr id="9218" name="Picture 2" descr="http://upload.wikimedia.org/wikipedia/commons/thumb/2/20/PierreLouisMaupertuis.jpg/220px-PierreLouisMaupertuis.jpg"/>
          <p:cNvPicPr>
            <a:picLocks noChangeAspect="1" noChangeArrowheads="1"/>
          </p:cNvPicPr>
          <p:nvPr/>
        </p:nvPicPr>
        <p:blipFill>
          <a:blip r:embed="rId2"/>
          <a:srcRect/>
          <a:stretch>
            <a:fillRect/>
          </a:stretch>
        </p:blipFill>
        <p:spPr bwMode="auto">
          <a:xfrm>
            <a:off x="4786314" y="1714488"/>
            <a:ext cx="3214710" cy="4164512"/>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3"/>
          <p:cNvPicPr>
            <a:picLocks noChangeAspect="1" noChangeArrowheads="1"/>
          </p:cNvPicPr>
          <p:nvPr/>
        </p:nvPicPr>
        <p:blipFill>
          <a:blip r:embed="rId2" cstate="print"/>
          <a:srcRect/>
          <a:stretch>
            <a:fillRect/>
          </a:stretch>
        </p:blipFill>
        <p:spPr bwMode="auto">
          <a:xfrm>
            <a:off x="363651" y="857232"/>
            <a:ext cx="8299797" cy="5072098"/>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En Laponie, tout alla pour le mieux</a:t>
            </a:r>
            <a:endParaRPr lang="fr-FR" dirty="0"/>
          </a:p>
        </p:txBody>
      </p:sp>
      <p:sp>
        <p:nvSpPr>
          <p:cNvPr id="3" name="Espace réservé du contenu 2"/>
          <p:cNvSpPr>
            <a:spLocks noGrp="1"/>
          </p:cNvSpPr>
          <p:nvPr>
            <p:ph sz="quarter" idx="1"/>
          </p:nvPr>
        </p:nvSpPr>
        <p:spPr>
          <a:xfrm>
            <a:off x="457200" y="1600200"/>
            <a:ext cx="7467600" cy="4257692"/>
          </a:xfrm>
        </p:spPr>
        <p:txBody>
          <a:bodyPr>
            <a:normAutofit/>
          </a:bodyPr>
          <a:lstStyle/>
          <a:p>
            <a:r>
              <a:rPr lang="fr-FR" sz="2800" dirty="0" smtClean="0"/>
              <a:t>Au bout d’un an, Maupertuis et ses compagnons rapportaient leurs résultats à Paris</a:t>
            </a:r>
            <a:r>
              <a:rPr lang="fr-FR" sz="2800" dirty="0" smtClean="0"/>
              <a:t>. 1737-1738.</a:t>
            </a:r>
            <a:endParaRPr lang="fr-FR" sz="2800" dirty="0" smtClean="0"/>
          </a:p>
          <a:p>
            <a:r>
              <a:rPr lang="fr-FR" sz="2800" dirty="0" smtClean="0"/>
              <a:t>Méridienne </a:t>
            </a:r>
            <a:r>
              <a:rPr lang="fr-FR" sz="2800" dirty="0" smtClean="0"/>
              <a:t>au cercle polaire mesure </a:t>
            </a:r>
          </a:p>
          <a:p>
            <a:pPr>
              <a:buNone/>
            </a:pPr>
            <a:r>
              <a:rPr lang="fr-FR" sz="2800" dirty="0" smtClean="0"/>
              <a:t>	</a:t>
            </a:r>
            <a:r>
              <a:rPr lang="fr-FR" sz="2800" dirty="0" smtClean="0"/>
              <a:t>57 437 </a:t>
            </a:r>
            <a:r>
              <a:rPr lang="fr-FR" sz="2800" dirty="0" smtClean="0"/>
              <a:t>toises</a:t>
            </a:r>
          </a:p>
          <a:p>
            <a:r>
              <a:rPr lang="fr-FR" sz="2800" dirty="0" smtClean="0"/>
              <a:t>Les newtoniens n’attendirent pas le retour de l’expédition du Pérou pour crier victoire : leur arc de méridien  était plus long que celui de Paris.</a:t>
            </a:r>
            <a:endParaRPr lang="fr-FR"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39850"/>
          </a:xfrm>
        </p:spPr>
        <p:txBody>
          <a:bodyPr>
            <a:normAutofit fontScale="90000"/>
          </a:bodyPr>
          <a:lstStyle/>
          <a:p>
            <a:r>
              <a:rPr lang="fr-FR" sz="3600" dirty="0" smtClean="0"/>
              <a:t>Maupertuis rapporte une méridienne de </a:t>
            </a:r>
            <a:r>
              <a:rPr lang="fr-FR" sz="3600" dirty="0" smtClean="0"/>
              <a:t>57437 </a:t>
            </a:r>
            <a:r>
              <a:rPr lang="fr-FR" sz="3600" dirty="0" smtClean="0"/>
              <a:t>toises. Il confirme la « pomme »</a:t>
            </a:r>
            <a:endParaRPr lang="fr-FR" sz="3600" dirty="0"/>
          </a:p>
        </p:txBody>
      </p:sp>
      <p:sp>
        <p:nvSpPr>
          <p:cNvPr id="3" name="Espace réservé du contenu 2"/>
          <p:cNvSpPr>
            <a:spLocks noGrp="1"/>
          </p:cNvSpPr>
          <p:nvPr>
            <p:ph sz="quarter" idx="1"/>
          </p:nvPr>
        </p:nvSpPr>
        <p:spPr>
          <a:xfrm>
            <a:off x="428596" y="1643050"/>
            <a:ext cx="8229600" cy="4857785"/>
          </a:xfrm>
        </p:spPr>
        <p:txBody>
          <a:bodyPr>
            <a:normAutofit/>
          </a:bodyPr>
          <a:lstStyle/>
          <a:p>
            <a:r>
              <a:rPr lang="fr-FR" dirty="0" smtClean="0"/>
              <a:t>L’expérience semble parfaitement concluante.</a:t>
            </a:r>
          </a:p>
          <a:p>
            <a:r>
              <a:rPr lang="fr-FR" dirty="0" smtClean="0"/>
              <a:t>Voltaire célébrait de son côté l'événement à sa manière en écrivant dans son </a:t>
            </a:r>
            <a:r>
              <a:rPr lang="fr-FR" i="1" dirty="0" smtClean="0"/>
              <a:t>Quatrième Discours sur l'Homme :</a:t>
            </a:r>
            <a:endParaRPr lang="fr-FR" dirty="0" smtClean="0"/>
          </a:p>
          <a:p>
            <a:pPr marL="0" indent="0" algn="ctr">
              <a:buNone/>
            </a:pPr>
            <a:r>
              <a:rPr lang="fr-FR" i="1" dirty="0" smtClean="0"/>
              <a:t>«Héros de la Physique, argonautes nouveaux, — Qui franchissez les monts, qui traversez les eaux, — Ramenez des climats soumis aux trois couronnes, — Vos perches, vos secteurs et surtout deux Lapones, — Vous avez confirmé dans ces lieux pleins d'ennui, — Ce que Newton connut sans sortir de chez lui — Vous avez arpenté quelque faible partie — Des flancs toujours glacés de la Terre aplatie.» </a:t>
            </a:r>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Les difficultés furent énormes </a:t>
            </a:r>
            <a:br>
              <a:rPr lang="fr-FR" dirty="0" smtClean="0"/>
            </a:br>
            <a:r>
              <a:rPr lang="fr-FR" dirty="0" smtClean="0"/>
              <a:t>au Pérou</a:t>
            </a:r>
            <a:endParaRPr lang="fr-FR" dirty="0"/>
          </a:p>
        </p:txBody>
      </p:sp>
      <p:sp>
        <p:nvSpPr>
          <p:cNvPr id="3" name="Espace réservé du contenu 2"/>
          <p:cNvSpPr>
            <a:spLocks noGrp="1"/>
          </p:cNvSpPr>
          <p:nvPr>
            <p:ph sz="quarter" idx="1"/>
          </p:nvPr>
        </p:nvSpPr>
        <p:spPr/>
        <p:txBody>
          <a:bodyPr>
            <a:normAutofit fontScale="92500"/>
          </a:bodyPr>
          <a:lstStyle/>
          <a:p>
            <a:r>
              <a:rPr lang="fr-FR" dirty="0" smtClean="0"/>
              <a:t>L’entreprise dura huit ans au bout desquels Bouguer rapporta d’excellentes mesures.</a:t>
            </a:r>
          </a:p>
          <a:p>
            <a:r>
              <a:rPr lang="fr-FR" dirty="0" smtClean="0"/>
              <a:t>Les accès de la montagne étaient malaisés</a:t>
            </a:r>
          </a:p>
          <a:p>
            <a:r>
              <a:rPr lang="fr-FR" dirty="0" smtClean="0"/>
              <a:t>les intempéries furent fréquentes et violentes</a:t>
            </a:r>
          </a:p>
          <a:p>
            <a:r>
              <a:rPr lang="fr-FR" dirty="0" smtClean="0"/>
              <a:t>la mésentente entre certains membres de l'expédition ne facilitait pas la tâche</a:t>
            </a:r>
          </a:p>
          <a:p>
            <a:r>
              <a:rPr lang="fr-FR" dirty="0" smtClean="0"/>
              <a:t>Il y eu plusieurs morts: l'aide-géographe Couplet (emporté par le paludisme en 1736), le chirurgien Jean </a:t>
            </a:r>
            <a:r>
              <a:rPr lang="fr-FR" dirty="0" err="1" smtClean="0"/>
              <a:t>Séniergue</a:t>
            </a:r>
            <a:r>
              <a:rPr lang="fr-FR" dirty="0" smtClean="0"/>
              <a:t> (assassiné à Cuenca par un amant jaloux en 1739), le mécanicien-horloger Théodore </a:t>
            </a:r>
            <a:r>
              <a:rPr lang="fr-FR" dirty="0" err="1" smtClean="0"/>
              <a:t>Hugot</a:t>
            </a:r>
            <a:r>
              <a:rPr lang="fr-FR" dirty="0" smtClean="0"/>
              <a:t> et l'aide-technicien Jean Louis de </a:t>
            </a:r>
            <a:r>
              <a:rPr lang="fr-FR" dirty="0" err="1" smtClean="0"/>
              <a:t>Morainville</a:t>
            </a:r>
            <a:r>
              <a:rPr lang="fr-FR" dirty="0" smtClean="0"/>
              <a:t> (mort d'un accident pendant la reconstruction de l'église Riobamba, entre 1764-1772).</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728" y="428604"/>
            <a:ext cx="6115064" cy="654032"/>
          </a:xfrm>
        </p:spPr>
        <p:txBody>
          <a:bodyPr/>
          <a:lstStyle/>
          <a:p>
            <a:r>
              <a:rPr lang="fr-FR" dirty="0" smtClean="0"/>
              <a:t>Une controverse simple?</a:t>
            </a:r>
            <a:endParaRPr lang="fr-FR" dirty="0"/>
          </a:p>
        </p:txBody>
      </p:sp>
      <p:sp>
        <p:nvSpPr>
          <p:cNvPr id="3" name="Espace réservé du contenu 2"/>
          <p:cNvSpPr>
            <a:spLocks noGrp="1"/>
          </p:cNvSpPr>
          <p:nvPr>
            <p:ph sz="quarter" idx="1"/>
          </p:nvPr>
        </p:nvSpPr>
        <p:spPr>
          <a:xfrm>
            <a:off x="642910" y="1357298"/>
            <a:ext cx="7467600" cy="4873752"/>
          </a:xfrm>
        </p:spPr>
        <p:txBody>
          <a:bodyPr/>
          <a:lstStyle/>
          <a:p>
            <a:r>
              <a:rPr lang="fr-FR" dirty="0" smtClean="0"/>
              <a:t>Pour diverses raisons, la forme bien sphérique de la Terre est  mise en doute (l’inégalité du pendule isochrone, les modèles de sphéroïdes déformables  en rotation).</a:t>
            </a:r>
          </a:p>
          <a:p>
            <a:endParaRPr lang="fr-FR" dirty="0"/>
          </a:p>
        </p:txBody>
      </p:sp>
      <p:pic>
        <p:nvPicPr>
          <p:cNvPr id="1026" name="Picture 2" descr="http://www.lespaniersdelea.com/405-541-thickbox/pomme-royal-gala.jpg"/>
          <p:cNvPicPr>
            <a:picLocks noChangeAspect="1" noChangeArrowheads="1"/>
          </p:cNvPicPr>
          <p:nvPr/>
        </p:nvPicPr>
        <p:blipFill>
          <a:blip r:embed="rId2"/>
          <a:srcRect/>
          <a:stretch>
            <a:fillRect/>
          </a:stretch>
        </p:blipFill>
        <p:spPr bwMode="auto">
          <a:xfrm>
            <a:off x="785786" y="3143248"/>
            <a:ext cx="3059103" cy="3059104"/>
          </a:xfrm>
          <a:prstGeom prst="rect">
            <a:avLst/>
          </a:prstGeom>
          <a:noFill/>
        </p:spPr>
      </p:pic>
      <p:pic>
        <p:nvPicPr>
          <p:cNvPr id="1028" name="Picture 4" descr="http://www.jeunesse-et-sante.com/Images/jes_citron2.jpg"/>
          <p:cNvPicPr>
            <a:picLocks noChangeAspect="1" noChangeArrowheads="1"/>
          </p:cNvPicPr>
          <p:nvPr/>
        </p:nvPicPr>
        <p:blipFill>
          <a:blip r:embed="rId3"/>
          <a:srcRect/>
          <a:stretch>
            <a:fillRect/>
          </a:stretch>
        </p:blipFill>
        <p:spPr bwMode="auto">
          <a:xfrm>
            <a:off x="5143504" y="3143248"/>
            <a:ext cx="2571768" cy="3163276"/>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428604"/>
            <a:ext cx="5286412" cy="642942"/>
          </a:xfrm>
        </p:spPr>
        <p:txBody>
          <a:bodyPr/>
          <a:lstStyle/>
          <a:p>
            <a:r>
              <a:rPr lang="fr-FR" dirty="0" smtClean="0"/>
              <a:t>Retour de l’équateur</a:t>
            </a:r>
            <a:endParaRPr lang="fr-FR" dirty="0"/>
          </a:p>
        </p:txBody>
      </p:sp>
      <p:sp>
        <p:nvSpPr>
          <p:cNvPr id="3" name="Espace réservé du contenu 2"/>
          <p:cNvSpPr>
            <a:spLocks noGrp="1"/>
          </p:cNvSpPr>
          <p:nvPr>
            <p:ph sz="quarter" idx="1"/>
          </p:nvPr>
        </p:nvSpPr>
        <p:spPr>
          <a:xfrm>
            <a:off x="428596" y="1142984"/>
            <a:ext cx="4000528" cy="5072098"/>
          </a:xfrm>
        </p:spPr>
        <p:txBody>
          <a:bodyPr>
            <a:normAutofit/>
          </a:bodyPr>
          <a:lstStyle/>
          <a:p>
            <a:r>
              <a:rPr lang="fr-FR" dirty="0" smtClean="0"/>
              <a:t>La mesure au Pérou donne 56 783.</a:t>
            </a:r>
          </a:p>
          <a:p>
            <a:r>
              <a:rPr lang="fr-FR" dirty="0" smtClean="0"/>
              <a:t>Le premier à rentrer est Bouguer , fin 1644. Il expose les résultats à l’Académie, sans attendre La </a:t>
            </a:r>
            <a:r>
              <a:rPr lang="fr-FR" dirty="0" err="1" smtClean="0"/>
              <a:t>Condamine</a:t>
            </a:r>
            <a:r>
              <a:rPr lang="fr-FR" dirty="0" smtClean="0"/>
              <a:t> </a:t>
            </a:r>
            <a:r>
              <a:rPr lang="fr-FR" dirty="0" smtClean="0"/>
              <a:t>qui rentre début 1645. </a:t>
            </a:r>
          </a:p>
          <a:p>
            <a:r>
              <a:rPr lang="fr-FR" dirty="0" smtClean="0"/>
              <a:t>Ils confirment l’aplatissement. Le degré de méridienne mesure 56783 toises, plus court que celui de France.</a:t>
            </a:r>
            <a:endParaRPr lang="fr-FR" dirty="0"/>
          </a:p>
        </p:txBody>
      </p:sp>
      <p:pic>
        <p:nvPicPr>
          <p:cNvPr id="70658" name="Picture 2" descr="http://www-history.mcs.st-and.ac.uk/BigPictures/Bouguer.jpeg"/>
          <p:cNvPicPr>
            <a:picLocks noChangeAspect="1" noChangeArrowheads="1"/>
          </p:cNvPicPr>
          <p:nvPr/>
        </p:nvPicPr>
        <p:blipFill>
          <a:blip r:embed="rId2"/>
          <a:srcRect/>
          <a:stretch>
            <a:fillRect/>
          </a:stretch>
        </p:blipFill>
        <p:spPr bwMode="auto">
          <a:xfrm>
            <a:off x="5000628" y="357166"/>
            <a:ext cx="2628900" cy="3105150"/>
          </a:xfrm>
          <a:prstGeom prst="rect">
            <a:avLst/>
          </a:prstGeom>
          <a:noFill/>
        </p:spPr>
      </p:pic>
      <p:pic>
        <p:nvPicPr>
          <p:cNvPr id="70660" name="Picture 4" descr="http://upload.wikimedia.org/wikipedia/commons/thumb/3/36/Charles_Marie_de_La_Condamine_1701-1774.jpg/280px-Charles_Marie_de_La_Condamine_1701-1774.jpg"/>
          <p:cNvPicPr>
            <a:picLocks noChangeAspect="1" noChangeArrowheads="1"/>
          </p:cNvPicPr>
          <p:nvPr/>
        </p:nvPicPr>
        <p:blipFill>
          <a:blip r:embed="rId3"/>
          <a:srcRect/>
          <a:stretch>
            <a:fillRect/>
          </a:stretch>
        </p:blipFill>
        <p:spPr bwMode="auto">
          <a:xfrm>
            <a:off x="5429256" y="3571876"/>
            <a:ext cx="2667000" cy="26670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6300" y="511140"/>
            <a:ext cx="7467600" cy="703282"/>
          </a:xfrm>
        </p:spPr>
        <p:txBody>
          <a:bodyPr/>
          <a:lstStyle/>
          <a:p>
            <a:r>
              <a:rPr lang="fr-FR" dirty="0" smtClean="0"/>
              <a:t>La controverse n’est pas éteinte</a:t>
            </a:r>
            <a:endParaRPr lang="fr-FR" dirty="0"/>
          </a:p>
        </p:txBody>
      </p:sp>
      <p:sp>
        <p:nvSpPr>
          <p:cNvPr id="3" name="Espace réservé du contenu 2"/>
          <p:cNvSpPr>
            <a:spLocks noGrp="1"/>
          </p:cNvSpPr>
          <p:nvPr>
            <p:ph sz="quarter" idx="1"/>
          </p:nvPr>
        </p:nvSpPr>
        <p:spPr>
          <a:xfrm>
            <a:off x="571472" y="1428736"/>
            <a:ext cx="7429552" cy="4643470"/>
          </a:xfrm>
        </p:spPr>
        <p:txBody>
          <a:bodyPr>
            <a:normAutofit/>
          </a:bodyPr>
          <a:lstStyle/>
          <a:p>
            <a:r>
              <a:rPr lang="fr-FR" sz="2800" dirty="0" smtClean="0"/>
              <a:t>Les </a:t>
            </a:r>
            <a:r>
              <a:rPr lang="fr-FR" sz="2800" dirty="0" smtClean="0"/>
              <a:t>C</a:t>
            </a:r>
            <a:r>
              <a:rPr lang="fr-FR" sz="2800" dirty="0" smtClean="0"/>
              <a:t>assini, </a:t>
            </a:r>
            <a:r>
              <a:rPr lang="fr-FR" sz="2800" dirty="0" err="1" smtClean="0"/>
              <a:t>Mairan</a:t>
            </a:r>
            <a:r>
              <a:rPr lang="fr-FR" sz="2800" dirty="0" smtClean="0"/>
              <a:t>… contestent les mesures.</a:t>
            </a:r>
          </a:p>
          <a:p>
            <a:r>
              <a:rPr lang="fr-FR" sz="2800" dirty="0" smtClean="0"/>
              <a:t>Les néo cartésiens refusent l’attraction.</a:t>
            </a:r>
          </a:p>
          <a:p>
            <a:r>
              <a:rPr lang="fr-FR" sz="2800" dirty="0" smtClean="0"/>
              <a:t>L’aplatissement n’est pas conforme aux prévisions théoriques newtoniennes.</a:t>
            </a:r>
          </a:p>
          <a:p>
            <a:pPr>
              <a:buNone/>
            </a:pPr>
            <a:endParaRPr lang="fr-FR" sz="2800" dirty="0" smtClean="0"/>
          </a:p>
          <a:p>
            <a:r>
              <a:rPr lang="fr-FR" sz="2800" dirty="0" smtClean="0"/>
              <a:t>Plus tard (1747-1748) une nouvelle controverse Clairaut </a:t>
            </a:r>
            <a:r>
              <a:rPr lang="fr-FR" sz="2800" i="1" dirty="0" smtClean="0"/>
              <a:t>versus </a:t>
            </a:r>
            <a:r>
              <a:rPr lang="fr-FR" sz="2800" dirty="0" smtClean="0"/>
              <a:t>Buffon  met en cause la formule newtonienne. </a:t>
            </a:r>
            <a:endParaRPr lang="fr-FR"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Controverses sur l’aplatissement</a:t>
            </a:r>
            <a:endParaRPr lang="fr-FR" dirty="0"/>
          </a:p>
        </p:txBody>
      </p:sp>
      <p:sp>
        <p:nvSpPr>
          <p:cNvPr id="3" name="Espace réservé du contenu 2"/>
          <p:cNvSpPr>
            <a:spLocks noGrp="1"/>
          </p:cNvSpPr>
          <p:nvPr>
            <p:ph sz="quarter" idx="1"/>
          </p:nvPr>
        </p:nvSpPr>
        <p:spPr/>
        <p:txBody>
          <a:bodyPr>
            <a:normAutofit/>
          </a:bodyPr>
          <a:lstStyle/>
          <a:p>
            <a:r>
              <a:rPr lang="fr-FR" dirty="0" smtClean="0"/>
              <a:t>Les prévisions théoriques le donnaient entre  1/230 et 1/578</a:t>
            </a:r>
          </a:p>
          <a:p>
            <a:r>
              <a:rPr lang="fr-FR" dirty="0" smtClean="0"/>
              <a:t>Bouguer calcule un aplatissement de 1/178, comme Maupertuis.</a:t>
            </a:r>
          </a:p>
          <a:p>
            <a:r>
              <a:rPr lang="fr-FR" dirty="0" smtClean="0"/>
              <a:t>Avec de nouvelles corrections, il est recalculé à 1/207</a:t>
            </a:r>
          </a:p>
          <a:p>
            <a:r>
              <a:rPr lang="fr-FR" dirty="0" smtClean="0"/>
              <a:t>Il était donc trop grand.</a:t>
            </a:r>
          </a:p>
          <a:p>
            <a:r>
              <a:rPr lang="fr-FR" dirty="0" smtClean="0"/>
              <a:t>Aujourd’hui 1/298,3</a:t>
            </a:r>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La terre n’est pas homogène</a:t>
            </a:r>
            <a:endParaRPr lang="fr-FR" dirty="0"/>
          </a:p>
        </p:txBody>
      </p:sp>
      <p:sp>
        <p:nvSpPr>
          <p:cNvPr id="3" name="Espace réservé du contenu 2"/>
          <p:cNvSpPr>
            <a:spLocks noGrp="1"/>
          </p:cNvSpPr>
          <p:nvPr>
            <p:ph sz="quarter" idx="1"/>
          </p:nvPr>
        </p:nvSpPr>
        <p:spPr/>
        <p:txBody>
          <a:bodyPr>
            <a:normAutofit/>
          </a:bodyPr>
          <a:lstStyle/>
          <a:p>
            <a:r>
              <a:rPr lang="fr-FR" dirty="0" smtClean="0"/>
              <a:t>Comme le reconnaît Clairaut, la réalité de l’aplatissement n’entre pas dans les prévisions théoriques : </a:t>
            </a:r>
          </a:p>
          <a:p>
            <a:pPr algn="ctr">
              <a:buNone/>
            </a:pPr>
            <a:r>
              <a:rPr lang="fr-FR" dirty="0" smtClean="0"/>
              <a:t>« il est difficile de concilier les mesures du pendule avec celles des degrés dans le système de Monsieur Newton »</a:t>
            </a:r>
          </a:p>
          <a:p>
            <a:r>
              <a:rPr lang="fr-FR" dirty="0" smtClean="0"/>
              <a:t>L’hypothèse de départ était fausse: la forme dépend de l’homogénéité et de la stabilité interne</a:t>
            </a: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571480"/>
            <a:ext cx="7467600" cy="5654692"/>
          </a:xfrm>
        </p:spPr>
        <p:txBody>
          <a:bodyPr>
            <a:normAutofit fontScale="90000"/>
          </a:bodyPr>
          <a:lstStyle/>
          <a:p>
            <a:r>
              <a:rPr lang="fr-FR" sz="2400" dirty="0" smtClean="0"/>
              <a:t>Quelques titres</a:t>
            </a:r>
            <a:br>
              <a:rPr lang="fr-FR" sz="2400" dirty="0" smtClean="0"/>
            </a:br>
            <a:r>
              <a:rPr lang="fr-FR" sz="2000" dirty="0" smtClean="0"/>
              <a:t/>
            </a:r>
            <a:br>
              <a:rPr lang="fr-FR" sz="2000" dirty="0" smtClean="0"/>
            </a:br>
            <a:r>
              <a:rPr lang="fr-FR" sz="1800" dirty="0" smtClean="0"/>
              <a:t>Bacon Francis (1620), </a:t>
            </a:r>
            <a:r>
              <a:rPr lang="fr-FR" sz="1800" i="1" dirty="0" smtClean="0"/>
              <a:t>Novum Organum</a:t>
            </a:r>
            <a:r>
              <a:rPr lang="fr-FR" sz="1800" dirty="0" smtClean="0"/>
              <a:t>, trad. Malherbe et Pousseur, PUF, 1986.</a:t>
            </a:r>
            <a:br>
              <a:rPr lang="fr-FR" sz="1800" dirty="0" smtClean="0"/>
            </a:br>
            <a:r>
              <a:rPr lang="fr-FR" sz="1800" dirty="0" smtClean="0"/>
              <a:t/>
            </a:r>
            <a:br>
              <a:rPr lang="fr-FR" sz="1800" dirty="0" smtClean="0"/>
            </a:br>
            <a:r>
              <a:rPr lang="fr-FR" sz="1800" dirty="0" smtClean="0"/>
              <a:t>Pierre Duhem (1906), </a:t>
            </a:r>
            <a:r>
              <a:rPr lang="fr-FR" sz="1800" i="1" dirty="0" smtClean="0"/>
              <a:t> La théorie physique, son objet, sa structure</a:t>
            </a:r>
            <a:r>
              <a:rPr lang="fr-FR" sz="1800" dirty="0" smtClean="0"/>
              <a:t>, Paris </a:t>
            </a:r>
            <a:r>
              <a:rPr lang="fr-FR" sz="1800" dirty="0" err="1" smtClean="0"/>
              <a:t>Vrin</a:t>
            </a:r>
            <a:r>
              <a:rPr lang="fr-FR" sz="1800" dirty="0" smtClean="0"/>
              <a:t>, </a:t>
            </a:r>
            <a:r>
              <a:rPr lang="fr-FR" sz="1800" dirty="0" err="1" smtClean="0"/>
              <a:t>réed</a:t>
            </a:r>
            <a:r>
              <a:rPr lang="fr-FR" sz="1800" dirty="0" smtClean="0"/>
              <a:t>. 1981</a:t>
            </a:r>
            <a:br>
              <a:rPr lang="fr-FR" sz="1800" dirty="0" smtClean="0"/>
            </a:br>
            <a:r>
              <a:rPr lang="fr-FR" sz="1800" dirty="0" smtClean="0"/>
              <a:t/>
            </a:r>
            <a:br>
              <a:rPr lang="fr-FR" sz="1800" dirty="0" smtClean="0"/>
            </a:br>
            <a:r>
              <a:rPr lang="en-GB" sz="1800" dirty="0" err="1" smtClean="0"/>
              <a:t>Sabra</a:t>
            </a:r>
            <a:r>
              <a:rPr lang="en-GB" sz="1800" dirty="0" smtClean="0"/>
              <a:t> </a:t>
            </a:r>
            <a:r>
              <a:rPr lang="en-GB" sz="1800" dirty="0" err="1" smtClean="0"/>
              <a:t>A.I.,</a:t>
            </a:r>
            <a:r>
              <a:rPr lang="en-GB" sz="1800" i="1" dirty="0" err="1" smtClean="0"/>
              <a:t>Theries</a:t>
            </a:r>
            <a:r>
              <a:rPr lang="en-GB" sz="1800" i="1" dirty="0" smtClean="0"/>
              <a:t> of Light from Descartes to Newton </a:t>
            </a:r>
            <a:r>
              <a:rPr lang="en-GB" sz="1800" dirty="0" smtClean="0"/>
              <a:t>(1967), Cambridge University Press, 1981.</a:t>
            </a:r>
            <a:br>
              <a:rPr lang="en-GB" sz="1800" dirty="0" smtClean="0"/>
            </a:br>
            <a:r>
              <a:rPr lang="fr-FR" sz="1800" dirty="0" smtClean="0"/>
              <a:t/>
            </a:r>
            <a:br>
              <a:rPr lang="fr-FR" sz="1800" dirty="0" smtClean="0"/>
            </a:br>
            <a:r>
              <a:rPr lang="fr-FR" sz="1800" dirty="0" err="1" smtClean="0"/>
              <a:t>Blay</a:t>
            </a:r>
            <a:r>
              <a:rPr lang="fr-FR" sz="1800" dirty="0" smtClean="0"/>
              <a:t> Michel et </a:t>
            </a:r>
            <a:r>
              <a:rPr lang="fr-FR" sz="1800" dirty="0" err="1" smtClean="0"/>
              <a:t>Halleux</a:t>
            </a:r>
            <a:r>
              <a:rPr lang="fr-FR" sz="1800" dirty="0" smtClean="0"/>
              <a:t> Robert, </a:t>
            </a:r>
            <a:r>
              <a:rPr lang="fr-FR" sz="1800" i="1" dirty="0" smtClean="0"/>
              <a:t>La science classique</a:t>
            </a:r>
            <a:r>
              <a:rPr lang="fr-FR" sz="1800" dirty="0" smtClean="0"/>
              <a:t>, Paris Flammarion, 1998</a:t>
            </a:r>
            <a:br>
              <a:rPr lang="fr-FR" sz="1800" dirty="0" smtClean="0"/>
            </a:br>
            <a:r>
              <a:rPr lang="fr-FR" sz="1800" dirty="0" smtClean="0"/>
              <a:t/>
            </a:r>
            <a:br>
              <a:rPr lang="fr-FR" sz="1800" dirty="0" smtClean="0"/>
            </a:br>
            <a:r>
              <a:rPr lang="fr-FR" sz="1800" dirty="0" err="1" smtClean="0"/>
              <a:t>Blay</a:t>
            </a:r>
            <a:r>
              <a:rPr lang="fr-FR" sz="1800" dirty="0" smtClean="0"/>
              <a:t> Michel, </a:t>
            </a:r>
            <a:r>
              <a:rPr lang="fr-FR" sz="1800" i="1" dirty="0" smtClean="0"/>
              <a:t>Les figures de l’arc-en-ciel</a:t>
            </a:r>
            <a:r>
              <a:rPr lang="fr-FR" sz="1800" dirty="0" smtClean="0"/>
              <a:t>, Paris, Carré, 1995</a:t>
            </a:r>
            <a:br>
              <a:rPr lang="fr-FR" sz="1800" dirty="0" smtClean="0"/>
            </a:br>
            <a:r>
              <a:rPr lang="fr-FR" sz="1800" dirty="0" smtClean="0"/>
              <a:t>Massimo </a:t>
            </a:r>
            <a:r>
              <a:rPr lang="fr-FR" sz="1800" dirty="0" err="1" smtClean="0"/>
              <a:t>Bucciantini</a:t>
            </a:r>
            <a:r>
              <a:rPr lang="fr-FR" sz="1800" i="1" dirty="0" smtClean="0"/>
              <a:t>,  Galilée et Kepler</a:t>
            </a:r>
            <a:r>
              <a:rPr lang="fr-FR" sz="1800" dirty="0" smtClean="0"/>
              <a:t>, Belles-Lettres, trad. française, Paris, 2008</a:t>
            </a:r>
            <a:br>
              <a:rPr lang="fr-FR" sz="1800" dirty="0" smtClean="0"/>
            </a:br>
            <a:r>
              <a:rPr lang="fr-FR" sz="1800" dirty="0" smtClean="0"/>
              <a:t/>
            </a:r>
            <a:br>
              <a:rPr lang="fr-FR" sz="1800" dirty="0" smtClean="0"/>
            </a:br>
            <a:r>
              <a:rPr lang="fr-FR" sz="1800" dirty="0" smtClean="0"/>
              <a:t>Articles « Figure de la terre » (hydrostatique, astronomie) par d’Alembert, in </a:t>
            </a:r>
            <a:r>
              <a:rPr lang="fr-FR" sz="1800" i="1" dirty="0" smtClean="0"/>
              <a:t>Encyclopédie méthodique mathématique</a:t>
            </a:r>
            <a:r>
              <a:rPr lang="fr-FR" sz="1800" dirty="0" smtClean="0"/>
              <a:t>, 1785, </a:t>
            </a:r>
            <a:r>
              <a:rPr lang="fr-FR" sz="1800" dirty="0" err="1" smtClean="0"/>
              <a:t>réed</a:t>
            </a:r>
            <a:r>
              <a:rPr lang="fr-FR" sz="1800" dirty="0" smtClean="0"/>
              <a:t>. ACL 1987.</a:t>
            </a:r>
            <a:r>
              <a:rPr lang="fr-FR" dirty="0" smtClean="0"/>
              <a:t/>
            </a:r>
            <a:br>
              <a:rPr lang="fr-FR" dirty="0" smtClean="0"/>
            </a:b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428604"/>
            <a:ext cx="7467600" cy="857256"/>
          </a:xfrm>
        </p:spPr>
        <p:txBody>
          <a:bodyPr>
            <a:normAutofit fontScale="90000"/>
          </a:bodyPr>
          <a:lstStyle/>
          <a:p>
            <a:r>
              <a:rPr lang="fr-FR" dirty="0" smtClean="0"/>
              <a:t>Version simple de la résolution de la controverse</a:t>
            </a:r>
            <a:endParaRPr lang="fr-FR" dirty="0"/>
          </a:p>
        </p:txBody>
      </p:sp>
      <p:sp>
        <p:nvSpPr>
          <p:cNvPr id="3" name="Espace réservé du contenu 2"/>
          <p:cNvSpPr>
            <a:spLocks noGrp="1"/>
          </p:cNvSpPr>
          <p:nvPr>
            <p:ph sz="quarter" idx="1"/>
          </p:nvPr>
        </p:nvSpPr>
        <p:spPr>
          <a:xfrm>
            <a:off x="457200" y="1428736"/>
            <a:ext cx="7615262" cy="5072098"/>
          </a:xfrm>
        </p:spPr>
        <p:txBody>
          <a:bodyPr/>
          <a:lstStyle/>
          <a:p>
            <a:pPr lvl="0"/>
            <a:r>
              <a:rPr lang="fr-FR" dirty="0" smtClean="0"/>
              <a:t>Une théorie, celle des tourbillons cartésiens a pour conséquence que la Terre est comme un citron.</a:t>
            </a:r>
          </a:p>
          <a:p>
            <a:pPr lvl="0"/>
            <a:r>
              <a:rPr lang="fr-FR" dirty="0" smtClean="0"/>
              <a:t>Une autre théorie, celle de l’attraction newtonienne, a pour conséquence qu’elle est comme une pomme.</a:t>
            </a:r>
          </a:p>
          <a:p>
            <a:pPr lvl="0"/>
            <a:r>
              <a:rPr lang="fr-FR" dirty="0" smtClean="0"/>
              <a:t>Un test de nature géométrique peut trancher.</a:t>
            </a:r>
          </a:p>
          <a:p>
            <a:pPr lvl="0"/>
            <a:r>
              <a:rPr lang="fr-FR" dirty="0" smtClean="0"/>
              <a:t>Une grande expérience est menée : 2 expéditions mesurent le degré de méridienne au pôle et à l’équateur.</a:t>
            </a:r>
          </a:p>
          <a:p>
            <a:pPr lvl="0"/>
            <a:r>
              <a:rPr lang="fr-FR" dirty="0" smtClean="0"/>
              <a:t>Les résultats sont pour la pomme. Newton a gagné, </a:t>
            </a:r>
            <a:r>
              <a:rPr lang="fr-FR" baseline="-25000" dirty="0" err="1" smtClean="0"/>
              <a:t>cqfd</a:t>
            </a:r>
            <a:r>
              <a:rPr lang="fr-FR" dirty="0" smtClean="0"/>
              <a:t>.</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un problème d’équilibre des fluides</a:t>
            </a:r>
            <a:endParaRPr lang="fr-FR" dirty="0"/>
          </a:p>
        </p:txBody>
      </p:sp>
      <p:sp>
        <p:nvSpPr>
          <p:cNvPr id="3" name="Espace réservé du contenu 2"/>
          <p:cNvSpPr>
            <a:spLocks noGrp="1"/>
          </p:cNvSpPr>
          <p:nvPr>
            <p:ph sz="quarter" idx="1"/>
          </p:nvPr>
        </p:nvSpPr>
        <p:spPr>
          <a:xfrm>
            <a:off x="457200" y="1600200"/>
            <a:ext cx="7467600" cy="4400568"/>
          </a:xfrm>
        </p:spPr>
        <p:txBody>
          <a:bodyPr/>
          <a:lstStyle/>
          <a:p>
            <a:pPr>
              <a:buNone/>
            </a:pPr>
            <a:r>
              <a:rPr lang="fr-FR" dirty="0" smtClean="0"/>
              <a:t>Trouver la forme d’une masse homogène  en rotation régulière autour de son axe.</a:t>
            </a:r>
          </a:p>
          <a:p>
            <a:pPr>
              <a:buNone/>
            </a:pPr>
            <a:r>
              <a:rPr lang="fr-FR" dirty="0" smtClean="0"/>
              <a:t>La théorie newtonienne de la gravitation, milite pour une forme sphéroïde plus ou moins aplatie en haut et en bas.</a:t>
            </a:r>
          </a:p>
          <a:p>
            <a:pPr>
              <a:buNone/>
            </a:pPr>
            <a:r>
              <a:rPr lang="fr-FR" dirty="0" smtClean="0"/>
              <a:t>La théorie cartésienne des tourbillons prévoit un allongement vers les pôles</a:t>
            </a:r>
            <a:r>
              <a:rPr lang="fr-FR" dirty="0" smtClean="0"/>
              <a:t>. Ce n’est nulle part chez Descartes.</a:t>
            </a:r>
            <a:endParaRPr lang="fr-FR" dirty="0" smtClean="0"/>
          </a:p>
          <a:p>
            <a:pPr>
              <a:buNone/>
            </a:pPr>
            <a:r>
              <a:rPr lang="fr-FR" dirty="0" smtClean="0"/>
              <a:t>Le néo-cartésien Huygens, quoique partisan des tourbillons prévoit un très léger aplatissement</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E:\Vincent\img173.jpg"/>
          <p:cNvPicPr>
            <a:picLocks noChangeAspect="1" noChangeArrowheads="1"/>
          </p:cNvPicPr>
          <p:nvPr/>
        </p:nvPicPr>
        <p:blipFill>
          <a:blip r:embed="rId2" cstate="print"/>
          <a:srcRect/>
          <a:stretch>
            <a:fillRect/>
          </a:stretch>
        </p:blipFill>
        <p:spPr bwMode="auto">
          <a:xfrm>
            <a:off x="285720" y="1142984"/>
            <a:ext cx="8286808" cy="4383194"/>
          </a:xfrm>
          <a:prstGeom prst="rect">
            <a:avLst/>
          </a:prstGeom>
          <a:noFill/>
        </p:spPr>
      </p:pic>
      <p:sp>
        <p:nvSpPr>
          <p:cNvPr id="2" name="Titre 1"/>
          <p:cNvSpPr>
            <a:spLocks noGrp="1"/>
          </p:cNvSpPr>
          <p:nvPr>
            <p:ph type="title"/>
          </p:nvPr>
        </p:nvSpPr>
        <p:spPr>
          <a:xfrm>
            <a:off x="571472" y="285728"/>
            <a:ext cx="7467600" cy="774720"/>
          </a:xfrm>
        </p:spPr>
        <p:txBody>
          <a:bodyPr/>
          <a:lstStyle/>
          <a:p>
            <a:r>
              <a:rPr lang="fr-FR" dirty="0" smtClean="0"/>
              <a:t>Deux schémas théoriques</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714356"/>
            <a:ext cx="8229600" cy="5072098"/>
          </a:xfrm>
        </p:spPr>
        <p:txBody>
          <a:bodyPr>
            <a:normAutofit/>
          </a:bodyPr>
          <a:lstStyle/>
          <a:p>
            <a:r>
              <a:rPr lang="fr-FR" dirty="0" smtClean="0"/>
              <a:t>Newton avait calculé dans les </a:t>
            </a:r>
            <a:r>
              <a:rPr lang="fr-FR" i="1" dirty="0" err="1" smtClean="0"/>
              <a:t>Principia</a:t>
            </a:r>
            <a:r>
              <a:rPr lang="fr-FR" i="1" dirty="0" smtClean="0"/>
              <a:t> </a:t>
            </a:r>
            <a:r>
              <a:rPr lang="fr-FR" dirty="0" smtClean="0"/>
              <a:t>un aplatissement  qui donnait ceci : </a:t>
            </a:r>
            <a:br>
              <a:rPr lang="fr-FR" dirty="0" smtClean="0"/>
            </a:br>
            <a:r>
              <a:rPr lang="fr-FR" dirty="0" smtClean="0"/>
              <a:t>« le diamètre qui passe par les pôles sera au diamètre de l’équateur </a:t>
            </a:r>
            <a:br>
              <a:rPr lang="fr-FR" dirty="0" smtClean="0"/>
            </a:br>
            <a:r>
              <a:rPr lang="fr-FR" dirty="0" smtClean="0"/>
              <a:t>comme 229/230 soit un aplatissement de 1/230  </a:t>
            </a:r>
            <a:r>
              <a:rPr lang="fr-FR" sz="2400" dirty="0" smtClean="0"/>
              <a:t>(Livre III, </a:t>
            </a:r>
            <a:r>
              <a:rPr lang="fr-FR" sz="2400" dirty="0" err="1" smtClean="0"/>
              <a:t>prop</a:t>
            </a:r>
            <a:r>
              <a:rPr lang="fr-FR" sz="2400" dirty="0" smtClean="0"/>
              <a:t>. 19.)</a:t>
            </a:r>
            <a:br>
              <a:rPr lang="fr-FR" sz="2400" dirty="0" smtClean="0"/>
            </a:br>
            <a:r>
              <a:rPr lang="fr-FR" sz="3100" dirty="0" smtClean="0"/>
              <a:t/>
            </a:r>
            <a:br>
              <a:rPr lang="fr-FR" sz="3100" dirty="0" smtClean="0"/>
            </a:br>
            <a:r>
              <a:rPr lang="fr-FR" dirty="0" smtClean="0"/>
              <a:t>Huygens calcule un aplatissement </a:t>
            </a:r>
            <a:br>
              <a:rPr lang="fr-FR" dirty="0" smtClean="0"/>
            </a:br>
            <a:r>
              <a:rPr lang="fr-FR" dirty="0" smtClean="0"/>
              <a:t>de 1/578</a:t>
            </a:r>
            <a:br>
              <a:rPr lang="fr-FR" dirty="0" smtClean="0"/>
            </a:b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71736" y="428604"/>
            <a:ext cx="4471990" cy="582594"/>
          </a:xfrm>
        </p:spPr>
        <p:txBody>
          <a:bodyPr/>
          <a:lstStyle/>
          <a:p>
            <a:r>
              <a:rPr lang="fr-FR" dirty="0" smtClean="0"/>
              <a:t>L’arc de méridien</a:t>
            </a:r>
            <a:endParaRPr lang="fr-FR" dirty="0"/>
          </a:p>
        </p:txBody>
      </p:sp>
      <p:sp>
        <p:nvSpPr>
          <p:cNvPr id="3" name="Espace réservé du contenu 2"/>
          <p:cNvSpPr>
            <a:spLocks noGrp="1"/>
          </p:cNvSpPr>
          <p:nvPr>
            <p:ph sz="quarter" idx="1"/>
          </p:nvPr>
        </p:nvSpPr>
        <p:spPr>
          <a:xfrm>
            <a:off x="285720" y="1142984"/>
            <a:ext cx="7572428" cy="5072098"/>
          </a:xfrm>
        </p:spPr>
        <p:txBody>
          <a:bodyPr>
            <a:normAutofit/>
          </a:bodyPr>
          <a:lstStyle/>
          <a:p>
            <a:r>
              <a:rPr lang="fr-FR" sz="2800" dirty="0" smtClean="0"/>
              <a:t>Depuis </a:t>
            </a:r>
            <a:r>
              <a:rPr lang="fr-FR" sz="2800" dirty="0" smtClean="0"/>
              <a:t>Eratosthène </a:t>
            </a:r>
            <a:r>
              <a:rPr lang="fr-FR" sz="2800" dirty="0" smtClean="0"/>
              <a:t>et Ptolémée, on avait mesuré des arcs de méridien et supposé que la terre était sphérique. On avait alors sa dimension avec une certaine précision</a:t>
            </a:r>
            <a:r>
              <a:rPr lang="fr-FR" sz="2800" dirty="0" smtClean="0"/>
              <a:t>.</a:t>
            </a:r>
          </a:p>
          <a:p>
            <a:r>
              <a:rPr lang="fr-FR" sz="2800" dirty="0" smtClean="0"/>
              <a:t>La variation des battements du pendule éveillent aussi les soupçons.</a:t>
            </a:r>
            <a:endParaRPr lang="fr-FR" sz="2800" dirty="0" smtClean="0"/>
          </a:p>
          <a:p>
            <a:r>
              <a:rPr lang="fr-FR" sz="2800" dirty="0" smtClean="0"/>
              <a:t>Méthodes et mesures astronomiques meilleures pour les longitudes (donc les méridiennes), meilleure estimation de la verticale d’un lieu. Un outil mathématique, la </a:t>
            </a:r>
            <a:r>
              <a:rPr lang="fr-FR" sz="2800" dirty="0" smtClean="0"/>
              <a:t>triangulation.</a:t>
            </a:r>
            <a:endParaRPr lang="fr-FR" sz="2800" dirty="0"/>
          </a:p>
        </p:txBody>
      </p:sp>
      <p:sp>
        <p:nvSpPr>
          <p:cNvPr id="63490" name="AutoShape 2" descr="data:image/jpeg;base64,/9j/4AAQSkZJRgABAQAAAQABAAD/2wCEAAkGBhQSEBUSEhQUFBQUFBIVFhIYGBUVFBgVGBYWFxUZFxgXGygeGRojGhcYIC8gIycpLSwsFx4xNzAqNSYrLCkBCQoKBQUFDQUFDSkYEhgpKSkpKSkpKSkpKSkpKSkpKSkpKSkpKSkpKSkpKSkpKSkpKSkpKSkpKSkpKSkpKSkpKf/AABEIAO0A1QMBIgACEQEDEQH/xAAbAAEAAgMBAQAAAAAAAAAAAAAABAUCAwYBB//EADsQAAICAQMCBAQFAgMIAwEAAAECAxEABBIhBTETIkFRBjJhcRQjgZGhQlIVM7EWJFNicoKSwWPh8SX/xAAUAQEAAAAAAAAAAAAAAAAAAAAA/8QAFBEBAAAAAAAAAAAAAAAAAAAAAP/aAAwDAQACEQMRAD8A+4YxjAYxjAYxjAYxjAYxjAYxmudSVIBIJBAI7g13GBnuz28pf8ElqvxUv+vNgnkm/Ti/fIPUDKsnhxzyyylt3hLtASMk8ux4Ue12TXAOBZ9Uc+Ppq20ZHBt2Uj8pvlUGnP0Pbk98tAc4Hqeq1sM+kR5VjWXUMpYuZLJjICFQqgrfIs9yO1Z1HRdTJ4s8Mr+IY2jKvSr5XQHbS+oIP6MMC3xjGAxjGAxjGAxjGAxjGAxjGAxjGAxjGAxjGAxjGAxjGAyjn6fqgxMUy00kjEOCdqkflqnHp65eYwKZdHqhOzGZDEbpNhteKWuffv8AbKqLSappZhFJGpQxKzNuZncAMCeOFKuePfjsM605yvSeos2r1ao0TOJFJiO5XCKqopDC1ZTXsKNg3gSJYJQ8Mc5EquxVtu1VH5bli2/zEE1QU2Ku64FPpdYgkd4pWWZXdSZFlcSKNyhJEVwCR5drjkhRfrlv1Hq352n4Zdkh8QNGh22jKKdyKN83HuJHsDlj1qI+ETGF3jn0VtoIL7T70Pt74FJoviIoys8skkbiQMWRAFZBZYBaKqTwAbu/TLWT4qgChtxILlPlPBBpifYDI/UOoaN/yJioACvRBRaYBgbWvcX9+e4yF00bXddFHHLpgVoGSgknO8R7g3cOp9uD74FufiWLggkqUD7uBQPCjafMSb9BxnkPxTAzKgY7nYIBR+cgHaf375503XiRzFLCI5kSyKDJs3UpR/Y0DVD+Msxp1vhV732Hf3++BuxjGAxjGAxjGAxjGAxjGAxjGAxjBwPLxec3pulf75qdrSRf5MilWB3Fw+5iDYK2tbSLG080RW2VHh1MAEkrCVpA7uwKGltUCgAK5PIqhSt3sDA6DGeA4JwF5A1HXoUJBkBYGtq27X7Utm/pkGO9VJIGZlhRzGIlYKZCvDtIVO7busBeLC2e+XOm0qRqFRVRR2CgAfxgVE/ial02o8SRsW8RxtcnaQAiH73uYDtwMg/4JIHZH1WoHieHsk3ceXkqDdqT7ev15zqqys6tCJHijawjF2NHbbIAU5HNg+b/ALcCq6l0oboIpZZJDJPNskK7nTdE3CsCAlC6JB71krq+ligjEgRtylVGwKzsX8lENwbvntkTrXR5W1OkbxWYJK5uqK/ltR8o2mzQ8wyR+F1K/LMJa42+UUdxN8+3ar7DAr/8ShJRGkXgFL8AGTcoA7mwKA549BkrpWs08jBI5JleQNIBZWwOCxCjZfbuMl6CKUTBJSrkR72IRRRPlAur9CftlysKjsAK7UBx9sDnNkkGreaQSPG0Malo0ZtzBqBdATtKj1Uchz7Zr6gXeWKWRZY4xNAI7NbeSSzKh4LNsS27BiKHN9TWRuoaETJsYsBuRrU7SCjBlo/cDAlDGUshn04O1TqYwflLATqPWi3lkA78kH75ug+I9OxQCVbeqH1IvaSOA1el4FpjNX4tN2zcu+r2WN1e9d6zbgMYxgMYxgMZD1HVokbazqGNAJdvzZHlHPp3rIa/E0ZUlUnartRDKD9OGUdxyPpWBcYykf4mR0HghmdyFQNHKikltpJtRwtNf2z2Z9Yvn/IdRVxqHVyB32MzVuPoDxx9cC6xkfRa1ZUWRDat29CPQgg8gg8EHsRm+8Cr6xGUK6he8ZAcf3xMaZT9QSGH2PvkjqnS1nQI5YAPG/lJUkowYCxzRrn6Zp+IJR+HYX87RIPXl5EQf65ZA4FYOh7P8qaWIf2ArIv6CUNt/Q55JDqUsI8coINGUFGVvS/DFOv0oH6nLXGBTaT4YiEizSAS6gcmdvm3eu0DhR7D298t5JAoJJAAFknsBmWYSxBgVPYgg/Y4Gv8AGJV7lqrux2yp61KWdBE5JjdS8S7B2INl2+Q0a+oOb1+F9OAfIfMxY2zHk/rlf1bS6a2Rn8La6kkqSNxWwFJ47WaHvgZdS6sn4jTbw8dSvRLBRfhPxSFt3F96HF3kk/DMLDguAQwtXPZgRfH0P8eucp1HqMcOu00ccirTknk+f8uS96USFBJFrXzfTLiTUkPcRvejsIY/FRWIaO35Fdm7DvgWfQ9SgLRgsWsgAhv8uOo1skVfr+uXeczD1SSOPeNJMXLMHBbcxCqxFE89+w7c5Mm6tOpJ/DsUCoQL8+4q7NdXwNqjt3bAusZQ/wC0M1A/hJedtAmu+y78tAjcTz/acvhgeHI6dNjWPwhGgj/4YVdn/jVZJxgVS/DGmC7fBSgQbNlwRwCHJ3DgAd+wyNp+oLpWkilZgoYNBduzRttBRatnZZCRXemT75fZqfTKxUlQSpJUkAlSeLB9OMDTF1SJozIHXYoJZjxtrvuB5U/Q5u0+pV1DoQysLDDkEe95F/wGDeX8GPeW3ltosv8A3H3P39s0t0BQxaOSaKySVR/ISTuJ2sCBzfYDv64FpeM5fX6/VxSeFA0WopVZvFDKyhrCgmPhr2n0Hp74wI+s+IG0bShtPJJI7zS7/KFMYIVCWFlVrYosd86np+sWaJJUNq6hlPI4PPrRzmuqs00yJNEkQV3ERkZykljbX5fls9wrMDdcE5fdDgePTRpKQXVAGolxY70zUT9zzgT88Oe4wKV+kSGRwsu2CRt7KAfF3Hh1VwfKjUCTV8ntfD/ZWLfuBkVChVog7hGN2HbncWAsd+x+2XWMCh/2ZIjeFZahdnPh+GhrcS3B9KPbjihlp07SNHGqNI0pUV4j7d7e27aAL+uSsYDGMYDGMYDMWjB7gHm+3rmWeE4HJ9S6JHqNbHKwalk8IbfDCnZG7Nu3eb5nry2fJ7ZcaTSBdQdpekiAoszC2a+L7cIP3ynm1REunUQeIyaicLIRwX2SElGvy8HbuIq7GW3StWPO0tI7SBSCRtDbV2orf1UO/wBbwLbPc8DZ7gMYxgMYxgMYxgMh9W1TRxEoAXLIig9tzsFBNdwLuvpkzKvqh3TQRj1cyEk/0xj29SS4/bAkdN6eIU23uYks8lUXc92P/oegoemMmDGBC6v07xoWi3bd1ear7EHsftV9x3HOV79GmoSfiJGlVt+y9kB5+UqATt28ck8898vcYFS3WWjP+8R+GpHEqsZI7HcMQoK/ciuO+WcUoYBlIYEAgjkEHkEH2zPOW6v8NzhSdLqJIk8TxDp12gEEDxERuCoJtgL4YnkDA6nGc5oeqzxPBp5k3tJvG/xEMgVRe51AqvTgnt3OdEMD3GMYDGMYDGMYDKySIyyyIzsEUJ5FOwncDduvm/YjLPIeq0RLF0co1AHgMhq6tT9zyKOBW9b0sg8BNOQlM4Ap6/ym2i1sDn1YEfrkefo2pLOy/hQWsgFC3cEkNxzZ22foffNfWtdIuo0gdULmSQrGkrIWqNg3zDa3BvaT6ZcP1cD50dRYXdSsNx7L5CTfp274EPoGieN2BKjaKkA7M58ysB2WkIF9z+mX2VvQo6hs7txZ9xf52IYqC31oDtxllgMYxgMYxgMYxgMq3h/35XscaaRa9eZIzf8AGWW8XVi/b1yqZ/8A+go9Pwzn7fmp3+/p9jgW+MYwGMYwGDjGBU6/pDGbx0mMbeH4ZtVddt7rAJG3nufXj2yh6TLrJmLDWBZASfw0kCAeHYClgDuF88qzVuHfOu1mkWVGjcWrqVYe4PfOf+EunCIyK0jSPCWhQMAGSDduQcdy3B3+u1f7cDpVz3GMBjGMBjGMBmnU6lY13MaH8k+gAHJP0zdmjVaQOBZIINhgaYGqsXx2J74HN9S08z67STBvCj3MrRMUDyAI7A0e1WRtHJuzVZZTdDjUO+6UW0kh2muSLNV/GaXlYzxRlzuikO6gg3xtE+wtZschh5b5Q9hmMsetB8jxE87lfkHk8qBRAquD++BSwaqEbPEebeI+Uj8yktvIJcEiyB+hzrOm9ZjmLKm60Ckggrw11379sh9KlDysrbS6RRhyo/L3FnsL6Gux++XKoB2GBljGMBjGMBnjZ7lNq9TJO8kEQMaoypJOTTC0VyIgOSdrAbjQBvvWBW9P6U0080pcFRK3hzqoE25SBtVjY8NAClV5juPFc3+h6YsRYgszPRZ2O52rtZ9h6AcC836bTqiBEAVVAAUdgB2zbgMYxgMYxgMYxgMqOrL4csepCkhA6S7RZ8JqJNDltrKp45ALe5y3zwjA1afVJIoZGVlIBBUgij27ZuByp1vSAD4sJEUgF2B5HF7iJFX5h9RyL49sy+HNXJLAJJdtuWZa48hPlsWa/e+183gWmMYwGMYwGeFsxlagSBZAJodz9M5uXrCEMZnkKUNyovFmyU2geJtFUSfUEfTAja3qiNq4pFRpgs20MiNIU2xzKWtSAoLMVF36/fLTRwr4ckk8Oymkbe+0uyfNZ2klaBK1f9OUuq6zE2phfTmjvjDq8Umw70dYypApH5ot/aQPbOil6kArrKgDDb5LDh9xpQvvZHYjjAgDrmkYrtm8EjyrVICKVqCkU3zKe3rk/V6B+JA8kjoVKqWVQRY3ilABJWxzmvRaOJmIeGJZI2sUAaLAG1NDn0Ne2WmochWI7gEgfUCxgYaTVLIu5Se9EEEEEdwQeQc35C6TFSb9xYyVITwOSoFADsABk3AYxjAr+sdV8BFIUu7uscaAgbna6BY8KODyc96VpXXe0m0vI+9gt7VpVQKCeTQXvxZJ4GQPiLVBJISrDxEZm8M9jHtO8n+3gUH4AJ/TPemCaeNZjPtV1DKscYXg8+bxQTY7cV2v1wL3GV3Q9Y0kXn+ZGeNm42uUNFlriifp3BHpljgMYxgMYxgMYxgMYxgc/wDFokRFnSQxiHcW5oealDMDwwU9wfQmuQMx+C5xLHJqEBVJpNyL2XhFDlR9ZA9n175d66BXjZX+QghuSOPXkds53ovxF+YYpN+xmUQyPXiEPygevRrpW9ao81YdTjAxgMYzRrd/hv4fz7W2/wDVXHf64G45TxawRTSCUCNXbcjkjawCops+hv0+mR5NXrFDuywhbYqGPmA3Ctxuidtih7evroi1us1CkoqInm8wJDEqxFeb+kijY/fA29Y6npxJA/iISjuQiyAFj4T0oQcOfZSRz9eMk9P1K6iVZ0TyCNl3ttvduBUAAkgi2u675q/D+EdIvhqGLvu2ybQGMbsxo8y23p6Xfpk+CQLqJFNDeEdf+agVavcil/jA3anpsUhBdFYiwGIBI9DR7j1zR/gy1XiS1yAN5AA9uOT+uWF57gYxxhQFHAAAA+g7ZljGAxjGBB1PRYZH3um5vKDy1EKSVDKDTAEngg5NIz3BwOcg2afVhIpFKzswbTgglHC7i6i7ANHcO3mBzo8pY1OnnCkoY55JKNbZFcgtRPZwaNdj98uRge4xjAYxjAYxjAYxjAhdbk26aU//ABv/ACCP/eUfxhoFXRB+zQCMhx3AG0ML712sfQe2WvxBINkasQA80KkkgDaG3sDfuEIybrNIksbRyDcjgqy+4PfAzhe1B9wP9M2ZE6X05YIliQuVQUC7F2qyeWPJq6+wyXgMYxgU/wATagLEooFjIhWzQXawJa/Sh/rmmb4viVWO2UlLB8jEX5vUDt5TzXbnLqfTq4plVh7EAj+crY+ltCiiJ5G20NjtuDLfIthwa7G/bAq9R8QrJNAY/FAR7ddiU4cSRqu5m486+nPa6Byyn0wIeaeMHap2ofPtUCzVdmYj0vsMruo6bxtZB4sT1G1qq0yqzJLbyFSK+UAd+T9c2aqfVI6IskXm37i+5uSfJW1aQE8AE/TnAjD4oEaqQzkUrmJ0dnUEWy+JY7c/ML4yzPxbDuK7ZLFH5PQki6BuuDkbRvrEcLN4b2u1ADVsFUs7mu3Ddv7steldMESiwpc3ucCrslq552gk1eBv6frlmjWRL2sLFij3rkZIwBjAYxjAYJxmjXaYSRshLKGBG5SVYfUEdjgQ+uzQiIrPtIewqm+WAJFULBFXY7Zv6QrDTxbyS3hpuJu72i7vm/vlN0VIYH2SCtQGMYdlkG5SSUKFiVXd60eSOe1Z0gwPcYxgMYxgMYxgMYxgc78V9KOpk00QYpUrSlqVuESiNrAgk7+LFDLbpPT/AAYVj3F9t+Y8dyTQHoBdAewGR18+sPtDCB/3StZ/XbGP/LLTAYxjAYxjAYxmua9p21uo1fa64v6YHO69pX1cTwiPZu2mR1duVSW/D2jj5gNzEA8jLR+mkxuN26R6O8ihuWtnA7KCP5Oc7qtcA+mhaURSwyyAA7yrXC4DEqAAgJ43ceXLMabW7VK6mF/ciIDcKABvdXeya98CVukGojZ1RQyvH8xY3W+14AF7effj2y3yifpuqZkLTRsEKsAI9pZwpHe+Fsn9Dln07XCVA4FWSKsHkEjuD9MCVjGMBjGMBjGMCm+ISZAunjYLJIdwJBbYqeYPQ9nCjng3WW8YNC+TQs+l+uVnWdI26OeMbnhYkoKDOjDayg+/9QHYlR9M2aTrcblgd0bKAWSQeGwB7Hngr9RxgWOMiaHqkc27wnD7CAxHayLHPYj6jGBLxjGAxjGAwcXlV1fqJH5EVNPIrbVv5BVGR/UKLH3JAwPegncskv8AxZXYf9K1Gn8Jf65aZo0WmEcaRr2RVUfoKzfgMYxgYTShQWYgKASSeAAPUnNSa+Miw6kWRYYHkdxmWs0iyxtG/KupVh24Io/xlRD8G6ddu0OAgoDefp/PHfAtodYjAlXVtrMrUQaZTTKfYg8VkXUb3evEVI6BBU/mMaJIu/KOL4F17Zof4XiLs3PmDWoPdi24sT6nsPsBkXU/CEITyq7EKBRkK2ApTk0Re04GXUlSB4X3FQXbxJDKQdqoxFg/5gs/L6XeSjIkUgZSojk4dQRSt6PXpfY/cE+uULSwI6RLIY1aVnlid0LOGiZQFAJJ80d0vPF9jkqfpOlDCSFRvecbpdzMyM5snafciqqub7YF/P1FFHfcT2VfMx49KzDp2k2lpGAV5KsCqUC9q8dyLNn3PtmuHpUMbCTbTKCA7MTQPB5PAyw3jAyxlfB1pWcrskUWQJGQrGSODRPP7gXk/dge4xjAYxjAEZF1mmiI3yojBASGZQ20VZIscds26nVLGrO7BVUElj2AHqcpxJJq72sYtPe29rrNKNoJKlgNiG6sCzRIIvAy6PpzJu1Dgr4qoEjFrtiXds3VXmO4n6WBjLeKPaoUcAAAD6DgYwNmMYwGMYwGc9reltA8k8U3hIwkeVWRX8/lop2PJBBBJ78VnQ5o1ujWVGjcWrdxZB4NggjkEEAgj2wMOmagvErNtD7RuCmwH/qX6UeK9MlZTRfD/gg/hXaLudh88TMTZLBvMCxskqQbN856/W2iZRqUWJHpRKH3IH9FawNoPoffjjjAuMZDg6vC7+GkqM9XtDAmu98ffJl4DI8+uVDTGuCx9go9SfQZlqdYkYBd1QE0CxAs+3PribTI48yqwojmiKIo/uMCOvW4SLEiUSwBv1Asj71kTq/UY2TZvU2yhkDUWW/Mt/bv9OPXJo6RDxUScdvKPtmTaCK7KJ9TQ97P84FTqdTA0+m8MK58QgFERgn5TlSxItBQIBH2zRrev6ZiJfEVJImcAlbJ/obj1HPe8r100XjRTuYqGoldZCGsosLhQipxHtH93zc+prL951JBXTM4NWxRFpeDY3cnsOPp9MCt1unEkB1CStKrRzGQICDMu0qioP6NrdjRPf3yt1H4eSJyw1KyPuJNb2DugDADgGgO1Dt9MvvhiJJEOqAFylwlCtkQYqqAdl5W2r1Jvtl7twOClXTdwupaqs7mFDyS2OK//SPtY9Ih2yM2mjdkWOMFZHaMlvNRU0VIriuBYB+udZWe1gUWm1erDFpIdyOW2xqYw8dGl3Nupty89+DxkvpHVTKh8QIkisytGHD0V780Cf2yxrIPUOhwzAiSNWvuapvb5lpu3HftgTwcxZqF5Tr0udfJHqKjUeTcgkfsBtc8blFEg8N2smudej6G8g3ax2cndugB/IB3cVQBYbQOGJHfAx6ep1bSPN4iok21YNy7DsClWYr89k7quhwOay/AzVpdIka7I1VFFkKoCjnk8DN2AxjGAxjGAxjGAxjGAzCSIMKIBHseczxgQdZ0hJI9lBeSVKgAo/cOvs1//eRpem6irXU+e65jTw9vY+Qc7vW93cDiuMt8YFQekSPJG00kcipvJXwqsshX+4iufbPZOhbaOndoirWFt2irncpiLbaN+lUay2xgUmm6pMhKSwyyFWb82NAEKE/lkAtZNcEC6IJ9Rkk9XV40eHzmX5BRHb5i3qoX1/b1ywaMEUfXKGTpcundG0+6VAjxiJ3FJe0oQx52DbRHP0GBnL8OBp4p3EbvG5YkqVrysPIFPmaz3e+LqjknqHXo4ZBG+4WhcvVqouhuPcWeMoOv6jVQTaeWRzJGGbdHAPCsiNyQ4kY+InAqiCD73xMV5NUtzSJp42I2xAKZiOCniMSQDYJoDvge9L+IYINOkcj00aANwa3UxIB9flbn1yxX4m05JAksgO1Uey1urj/mH75p0HTFjeXxZVlL7TTKgICqwsgcEkXZAHY8c5LWeADeDHRtdw282QCO3qdt/pgRh8VwAW5KdgQRdEmgLWwT9icf7W6f+88e6kceWz9huH85YJpIytBUKjsKWuD9vfMvwKXexbqr2rdftga+n9Win3eE27btvgj5huHf6HJea4tOq/KoW6ugB2FDt9M2YDGMYDGMYDGMYDGMYDGMYDGMYDGMYDGMYDGMYDFYxgUvXNIkk2mDkV4rnYWAD/lNwVPz+9D2yS/QICxcxJubueeeSff3OZ62DdLCePK7EcAn5COCRa9+4ydgQG6JCX3mNSxrzevAI/0Y/vmK9A04AAiSl7CuBzf+uWOMDTpdKsa7UUKLJoe575uxjAYxjAYxjAYxjAYxjA//2Q=="/>
          <p:cNvSpPr>
            <a:spLocks noChangeAspect="1" noChangeArrowheads="1"/>
          </p:cNvSpPr>
          <p:nvPr/>
        </p:nvSpPr>
        <p:spPr bwMode="auto">
          <a:xfrm>
            <a:off x="155575" y="-1081088"/>
            <a:ext cx="2028825" cy="2257426"/>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63492" name="AutoShape 4" descr="data:image/jpeg;base64,/9j/4AAQSkZJRgABAQAAAQABAAD/2wCEAAkGBhQSEBUSEhQUFBQUFBIVFhIYGBUVFBgVGBYWFxUZFxgXGygeGRojGhcYIC8gIycpLSwsFx4xNzAqNSYrLCkBCQoKBQUFDQUFDSkYEhgpKSkpKSkpKSkpKSkpKSkpKSkpKSkpKSkpKSkpKSkpKSkpKSkpKSkpKSkpKSkpKSkpKf/AABEIAO0A1QMBIgACEQEDEQH/xAAbAAEAAgMBAQAAAAAAAAAAAAAABAUCAwYBB//EADsQAAICAQMCBAQFAgMIAwEAAAECAxEABBIhBTETIkFRBjJhcRQjgZGhQlIVM7EWJFNicoKSwWPh8SX/xAAUAQEAAAAAAAAAAAAAAAAAAAAA/8QAFBEBAAAAAAAAAAAAAAAAAAAAAP/aAAwDAQACEQMRAD8A+4YxjAYxjAYxjAYxjAYxjAYxmudSVIBIJBAI7g13GBnuz28pf8ElqvxUv+vNgnkm/Ti/fIPUDKsnhxzyyylt3hLtASMk8ux4Ue12TXAOBZ9Uc+Ppq20ZHBt2Uj8pvlUGnP0Pbk98tAc4Hqeq1sM+kR5VjWXUMpYuZLJjICFQqgrfIs9yO1Z1HRdTJ4s8Mr+IY2jKvSr5XQHbS+oIP6MMC3xjGAxjGAxjGAxjGAxjGAxjGAxjGAxjGAxjGAxjGAxjGAyjn6fqgxMUy00kjEOCdqkflqnHp65eYwKZdHqhOzGZDEbpNhteKWuffv8AbKqLSappZhFJGpQxKzNuZncAMCeOFKuePfjsM605yvSeos2r1ao0TOJFJiO5XCKqopDC1ZTXsKNg3gSJYJQ8Mc5EquxVtu1VH5bli2/zEE1QU2Ku64FPpdYgkd4pWWZXdSZFlcSKNyhJEVwCR5drjkhRfrlv1Hq352n4Zdkh8QNGh22jKKdyKN83HuJHsDlj1qI+ETGF3jn0VtoIL7T70Pt74FJoviIoys8skkbiQMWRAFZBZYBaKqTwAbu/TLWT4qgChtxILlPlPBBpifYDI/UOoaN/yJioACvRBRaYBgbWvcX9+e4yF00bXddFHHLpgVoGSgknO8R7g3cOp9uD74FufiWLggkqUD7uBQPCjafMSb9BxnkPxTAzKgY7nYIBR+cgHaf375503XiRzFLCI5kSyKDJs3UpR/Y0DVD+Msxp1vhV732Hf3++BuxjGAxjGAxjGAxjGAxjGAxjGAxjBwPLxec3pulf75qdrSRf5MilWB3Fw+5iDYK2tbSLG080RW2VHh1MAEkrCVpA7uwKGltUCgAK5PIqhSt3sDA6DGeA4JwF5A1HXoUJBkBYGtq27X7Utm/pkGO9VJIGZlhRzGIlYKZCvDtIVO7busBeLC2e+XOm0qRqFRVRR2CgAfxgVE/ial02o8SRsW8RxtcnaQAiH73uYDtwMg/4JIHZH1WoHieHsk3ceXkqDdqT7ev15zqqys6tCJHijawjF2NHbbIAU5HNg+b/ALcCq6l0oboIpZZJDJPNskK7nTdE3CsCAlC6JB71krq+ligjEgRtylVGwKzsX8lENwbvntkTrXR5W1OkbxWYJK5uqK/ltR8o2mzQ8wyR+F1K/LMJa42+UUdxN8+3ar7DAr/8ShJRGkXgFL8AGTcoA7mwKA549BkrpWs08jBI5JleQNIBZWwOCxCjZfbuMl6CKUTBJSrkR72IRRRPlAur9CftlysKjsAK7UBx9sDnNkkGreaQSPG0Malo0ZtzBqBdATtKj1Uchz7Zr6gXeWKWRZY4xNAI7NbeSSzKh4LNsS27BiKHN9TWRuoaETJsYsBuRrU7SCjBlo/cDAlDGUshn04O1TqYwflLATqPWi3lkA78kH75ug+I9OxQCVbeqH1IvaSOA1el4FpjNX4tN2zcu+r2WN1e9d6zbgMYxgMYxgMZD1HVokbazqGNAJdvzZHlHPp3rIa/E0ZUlUnartRDKD9OGUdxyPpWBcYykf4mR0HghmdyFQNHKikltpJtRwtNf2z2Z9Yvn/IdRVxqHVyB32MzVuPoDxx9cC6xkfRa1ZUWRDat29CPQgg8gg8EHsRm+8Cr6xGUK6he8ZAcf3xMaZT9QSGH2PvkjqnS1nQI5YAPG/lJUkowYCxzRrn6Zp+IJR+HYX87RIPXl5EQf65ZA4FYOh7P8qaWIf2ArIv6CUNt/Q55JDqUsI8coINGUFGVvS/DFOv0oH6nLXGBTaT4YiEizSAS6gcmdvm3eu0DhR7D298t5JAoJJAAFknsBmWYSxBgVPYgg/Y4Gv8AGJV7lqrux2yp61KWdBE5JjdS8S7B2INl2+Q0a+oOb1+F9OAfIfMxY2zHk/rlf1bS6a2Rn8La6kkqSNxWwFJ47WaHvgZdS6sn4jTbw8dSvRLBRfhPxSFt3F96HF3kk/DMLDguAQwtXPZgRfH0P8eucp1HqMcOu00ccirTknk+f8uS96USFBJFrXzfTLiTUkPcRvejsIY/FRWIaO35Fdm7DvgWfQ9SgLRgsWsgAhv8uOo1skVfr+uXeczD1SSOPeNJMXLMHBbcxCqxFE89+w7c5Mm6tOpJ/DsUCoQL8+4q7NdXwNqjt3bAusZQ/wC0M1A/hJedtAmu+y78tAjcTz/acvhgeHI6dNjWPwhGgj/4YVdn/jVZJxgVS/DGmC7fBSgQbNlwRwCHJ3DgAd+wyNp+oLpWkilZgoYNBduzRttBRatnZZCRXemT75fZqfTKxUlQSpJUkAlSeLB9OMDTF1SJozIHXYoJZjxtrvuB5U/Q5u0+pV1DoQysLDDkEe95F/wGDeX8GPeW3ltosv8A3H3P39s0t0BQxaOSaKySVR/ISTuJ2sCBzfYDv64FpeM5fX6/VxSeFA0WopVZvFDKyhrCgmPhr2n0Hp74wI+s+IG0bShtPJJI7zS7/KFMYIVCWFlVrYosd86np+sWaJJUNq6hlPI4PPrRzmuqs00yJNEkQV3ERkZykljbX5fls9wrMDdcE5fdDgePTRpKQXVAGolxY70zUT9zzgT88Oe4wKV+kSGRwsu2CRt7KAfF3Hh1VwfKjUCTV8ntfD/ZWLfuBkVChVog7hGN2HbncWAsd+x+2XWMCh/2ZIjeFZahdnPh+GhrcS3B9KPbjihlp07SNHGqNI0pUV4j7d7e27aAL+uSsYDGMYDGMYDMWjB7gHm+3rmWeE4HJ9S6JHqNbHKwalk8IbfDCnZG7Nu3eb5nry2fJ7ZcaTSBdQdpekiAoszC2a+L7cIP3ynm1REunUQeIyaicLIRwX2SElGvy8HbuIq7GW3StWPO0tI7SBSCRtDbV2orf1UO/wBbwLbPc8DZ7gMYxgMYxgMYxgMh9W1TRxEoAXLIig9tzsFBNdwLuvpkzKvqh3TQRj1cyEk/0xj29SS4/bAkdN6eIU23uYks8lUXc92P/oegoemMmDGBC6v07xoWi3bd1ear7EHsftV9x3HOV79GmoSfiJGlVt+y9kB5+UqATt28ck8898vcYFS3WWjP+8R+GpHEqsZI7HcMQoK/ciuO+WcUoYBlIYEAgjkEHkEH2zPOW6v8NzhSdLqJIk8TxDp12gEEDxERuCoJtgL4YnkDA6nGc5oeqzxPBp5k3tJvG/xEMgVRe51AqvTgnt3OdEMD3GMYDGMYDGMYDKySIyyyIzsEUJ5FOwncDduvm/YjLPIeq0RLF0co1AHgMhq6tT9zyKOBW9b0sg8BNOQlM4Ap6/ym2i1sDn1YEfrkefo2pLOy/hQWsgFC3cEkNxzZ22foffNfWtdIuo0gdULmSQrGkrIWqNg3zDa3BvaT6ZcP1cD50dRYXdSsNx7L5CTfp274EPoGieN2BKjaKkA7M58ysB2WkIF9z+mX2VvQo6hs7txZ9xf52IYqC31oDtxllgMYxgMYxgMYxgMq3h/35XscaaRa9eZIzf8AGWW8XVi/b1yqZ/8A+go9Pwzn7fmp3+/p9jgW+MYwGMYwGDjGBU6/pDGbx0mMbeH4ZtVddt7rAJG3nufXj2yh6TLrJmLDWBZASfw0kCAeHYClgDuF88qzVuHfOu1mkWVGjcWrqVYe4PfOf+EunCIyK0jSPCWhQMAGSDduQcdy3B3+u1f7cDpVz3GMBjGMBjGMBmnU6lY13MaH8k+gAHJP0zdmjVaQOBZIINhgaYGqsXx2J74HN9S08z67STBvCj3MrRMUDyAI7A0e1WRtHJuzVZZTdDjUO+6UW0kh2muSLNV/GaXlYzxRlzuikO6gg3xtE+wtZschh5b5Q9hmMsetB8jxE87lfkHk8qBRAquD++BSwaqEbPEebeI+Uj8yktvIJcEiyB+hzrOm9ZjmLKm60Ckggrw11379sh9KlDysrbS6RRhyo/L3FnsL6Gux++XKoB2GBljGMBjGMBnjZ7lNq9TJO8kEQMaoypJOTTC0VyIgOSdrAbjQBvvWBW9P6U0080pcFRK3hzqoE25SBtVjY8NAClV5juPFc3+h6YsRYgszPRZ2O52rtZ9h6AcC836bTqiBEAVVAAUdgB2zbgMYxgMYxgMYxgMqOrL4csepCkhA6S7RZ8JqJNDltrKp45ALe5y3zwjA1afVJIoZGVlIBBUgij27ZuByp1vSAD4sJEUgF2B5HF7iJFX5h9RyL49sy+HNXJLAJJdtuWZa48hPlsWa/e+183gWmMYwGMYwGeFsxlagSBZAJodz9M5uXrCEMZnkKUNyovFmyU2geJtFUSfUEfTAja3qiNq4pFRpgs20MiNIU2xzKWtSAoLMVF36/fLTRwr4ckk8Oymkbe+0uyfNZ2klaBK1f9OUuq6zE2phfTmjvjDq8Umw70dYypApH5ot/aQPbOil6kArrKgDDb5LDh9xpQvvZHYjjAgDrmkYrtm8EjyrVICKVqCkU3zKe3rk/V6B+JA8kjoVKqWVQRY3ilABJWxzmvRaOJmIeGJZI2sUAaLAG1NDn0Ne2WmochWI7gEgfUCxgYaTVLIu5Se9EEEEEdwQeQc35C6TFSb9xYyVITwOSoFADsABk3AYxjAr+sdV8BFIUu7uscaAgbna6BY8KODyc96VpXXe0m0vI+9gt7VpVQKCeTQXvxZJ4GQPiLVBJISrDxEZm8M9jHtO8n+3gUH4AJ/TPemCaeNZjPtV1DKscYXg8+bxQTY7cV2v1wL3GV3Q9Y0kXn+ZGeNm42uUNFlriifp3BHpljgMYxgMYxgMYxgMYxgc/wDFokRFnSQxiHcW5oealDMDwwU9wfQmuQMx+C5xLHJqEBVJpNyL2XhFDlR9ZA9n175d66BXjZX+QghuSOPXkds53ovxF+YYpN+xmUQyPXiEPygevRrpW9ao81YdTjAxgMYzRrd/hv4fz7W2/wDVXHf64G45TxawRTSCUCNXbcjkjawCops+hv0+mR5NXrFDuywhbYqGPmA3Ctxuidtih7evroi1us1CkoqInm8wJDEqxFeb+kijY/fA29Y6npxJA/iISjuQiyAFj4T0oQcOfZSRz9eMk9P1K6iVZ0TyCNl3ttvduBUAAkgi2u675q/D+EdIvhqGLvu2ybQGMbsxo8y23p6Xfpk+CQLqJFNDeEdf+agVavcil/jA3anpsUhBdFYiwGIBI9DR7j1zR/gy1XiS1yAN5AA9uOT+uWF57gYxxhQFHAAAA+g7ZljGAxjGBB1PRYZH3um5vKDy1EKSVDKDTAEngg5NIz3BwOcg2afVhIpFKzswbTgglHC7i6i7ANHcO3mBzo8pY1OnnCkoY55JKNbZFcgtRPZwaNdj98uRge4xjAYxjAYxjAYxjAhdbk26aU//ABv/ACCP/eUfxhoFXRB+zQCMhx3AG0ML712sfQe2WvxBINkasQA80KkkgDaG3sDfuEIybrNIksbRyDcjgqy+4PfAzhe1B9wP9M2ZE6X05YIliQuVQUC7F2qyeWPJq6+wyXgMYxgU/wATagLEooFjIhWzQXawJa/Sh/rmmb4viVWO2UlLB8jEX5vUDt5TzXbnLqfTq4plVh7EAj+crY+ltCiiJ5G20NjtuDLfIthwa7G/bAq9R8QrJNAY/FAR7ddiU4cSRqu5m486+nPa6Byyn0wIeaeMHap2ofPtUCzVdmYj0vsMruo6bxtZB4sT1G1qq0yqzJLbyFSK+UAd+T9c2aqfVI6IskXm37i+5uSfJW1aQE8AE/TnAjD4oEaqQzkUrmJ0dnUEWy+JY7c/ML4yzPxbDuK7ZLFH5PQki6BuuDkbRvrEcLN4b2u1ADVsFUs7mu3Ddv7steldMESiwpc3ucCrslq552gk1eBv6frlmjWRL2sLFij3rkZIwBjAYxjAYJxmjXaYSRshLKGBG5SVYfUEdjgQ+uzQiIrPtIewqm+WAJFULBFXY7Zv6QrDTxbyS3hpuJu72i7vm/vlN0VIYH2SCtQGMYdlkG5SSUKFiVXd60eSOe1Z0gwPcYxgMYxgMYxgMYxgc78V9KOpk00QYpUrSlqVuESiNrAgk7+LFDLbpPT/AAYVj3F9t+Y8dyTQHoBdAewGR18+sPtDCB/3StZ/XbGP/LLTAYxjAYxjAYxmua9p21uo1fa64v6YHO69pX1cTwiPZu2mR1duVSW/D2jj5gNzEA8jLR+mkxuN26R6O8ihuWtnA7KCP5Oc7qtcA+mhaURSwyyAA7yrXC4DEqAAgJ43ceXLMabW7VK6mF/ciIDcKABvdXeya98CVukGojZ1RQyvH8xY3W+14AF7effj2y3yifpuqZkLTRsEKsAI9pZwpHe+Fsn9Dln07XCVA4FWSKsHkEjuD9MCVjGMBjGMBjGMCm+ISZAunjYLJIdwJBbYqeYPQ9nCjng3WW8YNC+TQs+l+uVnWdI26OeMbnhYkoKDOjDayg+/9QHYlR9M2aTrcblgd0bKAWSQeGwB7Hngr9RxgWOMiaHqkc27wnD7CAxHayLHPYj6jGBLxjGAxjGAwcXlV1fqJH5EVNPIrbVv5BVGR/UKLH3JAwPegncskv8AxZXYf9K1Gn8Jf65aZo0WmEcaRr2RVUfoKzfgMYxgYTShQWYgKASSeAAPUnNSa+Miw6kWRYYHkdxmWs0iyxtG/KupVh24Io/xlRD8G6ddu0OAgoDefp/PHfAtodYjAlXVtrMrUQaZTTKfYg8VkXUb3evEVI6BBU/mMaJIu/KOL4F17Zof4XiLs3PmDWoPdi24sT6nsPsBkXU/CEITyq7EKBRkK2ApTk0Re04GXUlSB4X3FQXbxJDKQdqoxFg/5gs/L6XeSjIkUgZSojk4dQRSt6PXpfY/cE+uULSwI6RLIY1aVnlid0LOGiZQFAJJ80d0vPF9jkqfpOlDCSFRvecbpdzMyM5snafciqqub7YF/P1FFHfcT2VfMx49KzDp2k2lpGAV5KsCqUC9q8dyLNn3PtmuHpUMbCTbTKCA7MTQPB5PAyw3jAyxlfB1pWcrskUWQJGQrGSODRPP7gXk/dge4xjAYxjAEZF1mmiI3yojBASGZQ20VZIscds26nVLGrO7BVUElj2AHqcpxJJq72sYtPe29rrNKNoJKlgNiG6sCzRIIvAy6PpzJu1Dgr4qoEjFrtiXds3VXmO4n6WBjLeKPaoUcAAAD6DgYwNmMYwGMYwGc9reltA8k8U3hIwkeVWRX8/lop2PJBBBJ78VnQ5o1ujWVGjcWrdxZB4NggjkEEAgj2wMOmagvErNtD7RuCmwH/qX6UeK9MlZTRfD/gg/hXaLudh88TMTZLBvMCxskqQbN856/W2iZRqUWJHpRKH3IH9FawNoPoffjjjAuMZDg6vC7+GkqM9XtDAmu98ffJl4DI8+uVDTGuCx9go9SfQZlqdYkYBd1QE0CxAs+3PribTI48yqwojmiKIo/uMCOvW4SLEiUSwBv1Asj71kTq/UY2TZvU2yhkDUWW/Mt/bv9OPXJo6RDxUScdvKPtmTaCK7KJ9TQ97P84FTqdTA0+m8MK58QgFERgn5TlSxItBQIBH2zRrev6ZiJfEVJImcAlbJ/obj1HPe8r100XjRTuYqGoldZCGsosLhQipxHtH93zc+prL951JBXTM4NWxRFpeDY3cnsOPp9MCt1unEkB1CStKrRzGQICDMu0qioP6NrdjRPf3yt1H4eSJyw1KyPuJNb2DugDADgGgO1Dt9MvvhiJJEOqAFylwlCtkQYqqAdl5W2r1Jvtl7twOClXTdwupaqs7mFDyS2OK//SPtY9Ih2yM2mjdkWOMFZHaMlvNRU0VIriuBYB+udZWe1gUWm1erDFpIdyOW2xqYw8dGl3Nupty89+DxkvpHVTKh8QIkisytGHD0V780Cf2yxrIPUOhwzAiSNWvuapvb5lpu3HftgTwcxZqF5Tr0udfJHqKjUeTcgkfsBtc8blFEg8N2smudej6G8g3ax2cndugB/IB3cVQBYbQOGJHfAx6ep1bSPN4iok21YNy7DsClWYr89k7quhwOay/AzVpdIka7I1VFFkKoCjnk8DN2AxjGAxjGAxjGAxjGAzCSIMKIBHseczxgQdZ0hJI9lBeSVKgAo/cOvs1//eRpem6irXU+e65jTw9vY+Qc7vW93cDiuMt8YFQekSPJG00kcipvJXwqsshX+4iufbPZOhbaOndoirWFt2irncpiLbaN+lUay2xgUmm6pMhKSwyyFWb82NAEKE/lkAtZNcEC6IJ9Rkk9XV40eHzmX5BRHb5i3qoX1/b1ywaMEUfXKGTpcundG0+6VAjxiJ3FJe0oQx52DbRHP0GBnL8OBp4p3EbvG5YkqVrysPIFPmaz3e+LqjknqHXo4ZBG+4WhcvVqouhuPcWeMoOv6jVQTaeWRzJGGbdHAPCsiNyQ4kY+InAqiCD73xMV5NUtzSJp42I2xAKZiOCniMSQDYJoDvge9L+IYINOkcj00aANwa3UxIB9flbn1yxX4m05JAksgO1Uey1urj/mH75p0HTFjeXxZVlL7TTKgICqwsgcEkXZAHY8c5LWeADeDHRtdw282QCO3qdt/pgRh8VwAW5KdgQRdEmgLWwT9icf7W6f+88e6kceWz9huH85YJpIytBUKjsKWuD9vfMvwKXexbqr2rdftga+n9Win3eE27btvgj5huHf6HJea4tOq/KoW6ugB2FDt9M2YDGMYDGMYDGMYDGMYDGMYDGMYDGMYDGMYDGMYDFYxgUvXNIkk2mDkV4rnYWAD/lNwVPz+9D2yS/QICxcxJubueeeSff3OZ62DdLCePK7EcAn5COCRa9+4ydgQG6JCX3mNSxrzevAI/0Y/vmK9A04AAiSl7CuBzf+uWOMDTpdKsa7UUKLJoe575uxjAYxjAYxjAYxjAYxjA//2Q=="/>
          <p:cNvSpPr>
            <a:spLocks noChangeAspect="1" noChangeArrowheads="1"/>
          </p:cNvSpPr>
          <p:nvPr/>
        </p:nvSpPr>
        <p:spPr bwMode="auto">
          <a:xfrm>
            <a:off x="155575" y="-1081088"/>
            <a:ext cx="2028825" cy="2257426"/>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63494" name="AutoShape 6" descr="data:image/jpeg;base64,/9j/4AAQSkZJRgABAQAAAQABAAD/2wCEAAkGBhQSEBUSEhQUFBQUFBIVFhIYGBUVFBgVGBYWFxUZFxgXGygeGRojGhcYIC8gIycpLSwsFx4xNzAqNSYrLCkBCQoKBQUFDQUFDSkYEhgpKSkpKSkpKSkpKSkpKSkpKSkpKSkpKSkpKSkpKSkpKSkpKSkpKSkpKSkpKSkpKSkpKf/AABEIAO0A1QMBIgACEQEDEQH/xAAbAAEAAgMBAQAAAAAAAAAAAAAABAUCAwYBB//EADsQAAICAQMCBAQFAgMIAwEAAAECAxEABBIhBTETIkFRBjJhcRQjgZGhQlIVM7EWJFNicoKSwWPh8SX/xAAUAQEAAAAAAAAAAAAAAAAAAAAA/8QAFBEBAAAAAAAAAAAAAAAAAAAAAP/aAAwDAQACEQMRAD8A+4YxjAYxjAYxjAYxjAYxjAYxmudSVIBIJBAI7g13GBnuz28pf8ElqvxUv+vNgnkm/Ti/fIPUDKsnhxzyyylt3hLtASMk8ux4Ue12TXAOBZ9Uc+Ppq20ZHBt2Uj8pvlUGnP0Pbk98tAc4Hqeq1sM+kR5VjWXUMpYuZLJjICFQqgrfIs9yO1Z1HRdTJ4s8Mr+IY2jKvSr5XQHbS+oIP6MMC3xjGAxjGAxjGAxjGAxjGAxjGAxjGAxjGAxjGAxjGAxjGAyjn6fqgxMUy00kjEOCdqkflqnHp65eYwKZdHqhOzGZDEbpNhteKWuffv8AbKqLSappZhFJGpQxKzNuZncAMCeOFKuePfjsM605yvSeos2r1ao0TOJFJiO5XCKqopDC1ZTXsKNg3gSJYJQ8Mc5EquxVtu1VH5bli2/zEE1QU2Ku64FPpdYgkd4pWWZXdSZFlcSKNyhJEVwCR5drjkhRfrlv1Hq352n4Zdkh8QNGh22jKKdyKN83HuJHsDlj1qI+ETGF3jn0VtoIL7T70Pt74FJoviIoys8skkbiQMWRAFZBZYBaKqTwAbu/TLWT4qgChtxILlPlPBBpifYDI/UOoaN/yJioACvRBRaYBgbWvcX9+e4yF00bXddFHHLpgVoGSgknO8R7g3cOp9uD74FufiWLggkqUD7uBQPCjafMSb9BxnkPxTAzKgY7nYIBR+cgHaf375503XiRzFLCI5kSyKDJs3UpR/Y0DVD+Msxp1vhV732Hf3++BuxjGAxjGAxjGAxjGAxjGAxjGAxjBwPLxec3pulf75qdrSRf5MilWB3Fw+5iDYK2tbSLG080RW2VHh1MAEkrCVpA7uwKGltUCgAK5PIqhSt3sDA6DGeA4JwF5A1HXoUJBkBYGtq27X7Utm/pkGO9VJIGZlhRzGIlYKZCvDtIVO7busBeLC2e+XOm0qRqFRVRR2CgAfxgVE/ial02o8SRsW8RxtcnaQAiH73uYDtwMg/4JIHZH1WoHieHsk3ceXkqDdqT7ev15zqqys6tCJHijawjF2NHbbIAU5HNg+b/ALcCq6l0oboIpZZJDJPNskK7nTdE3CsCAlC6JB71krq+ligjEgRtylVGwKzsX8lENwbvntkTrXR5W1OkbxWYJK5uqK/ltR8o2mzQ8wyR+F1K/LMJa42+UUdxN8+3ar7DAr/8ShJRGkXgFL8AGTcoA7mwKA549BkrpWs08jBI5JleQNIBZWwOCxCjZfbuMl6CKUTBJSrkR72IRRRPlAur9CftlysKjsAK7UBx9sDnNkkGreaQSPG0Malo0ZtzBqBdATtKj1Uchz7Zr6gXeWKWRZY4xNAI7NbeSSzKh4LNsS27BiKHN9TWRuoaETJsYsBuRrU7SCjBlo/cDAlDGUshn04O1TqYwflLATqPWi3lkA78kH75ug+I9OxQCVbeqH1IvaSOA1el4FpjNX4tN2zcu+r2WN1e9d6zbgMYxgMYxgMZD1HVokbazqGNAJdvzZHlHPp3rIa/E0ZUlUnartRDKD9OGUdxyPpWBcYykf4mR0HghmdyFQNHKikltpJtRwtNf2z2Z9Yvn/IdRVxqHVyB32MzVuPoDxx9cC6xkfRa1ZUWRDat29CPQgg8gg8EHsRm+8Cr6xGUK6he8ZAcf3xMaZT9QSGH2PvkjqnS1nQI5YAPG/lJUkowYCxzRrn6Zp+IJR+HYX87RIPXl5EQf65ZA4FYOh7P8qaWIf2ArIv6CUNt/Q55JDqUsI8coINGUFGVvS/DFOv0oH6nLXGBTaT4YiEizSAS6gcmdvm3eu0DhR7D298t5JAoJJAAFknsBmWYSxBgVPYgg/Y4Gv8AGJV7lqrux2yp61KWdBE5JjdS8S7B2INl2+Q0a+oOb1+F9OAfIfMxY2zHk/rlf1bS6a2Rn8La6kkqSNxWwFJ47WaHvgZdS6sn4jTbw8dSvRLBRfhPxSFt3F96HF3kk/DMLDguAQwtXPZgRfH0P8eucp1HqMcOu00ccirTknk+f8uS96USFBJFrXzfTLiTUkPcRvejsIY/FRWIaO35Fdm7DvgWfQ9SgLRgsWsgAhv8uOo1skVfr+uXeczD1SSOPeNJMXLMHBbcxCqxFE89+w7c5Mm6tOpJ/DsUCoQL8+4q7NdXwNqjt3bAusZQ/wC0M1A/hJedtAmu+y78tAjcTz/acvhgeHI6dNjWPwhGgj/4YVdn/jVZJxgVS/DGmC7fBSgQbNlwRwCHJ3DgAd+wyNp+oLpWkilZgoYNBduzRttBRatnZZCRXemT75fZqfTKxUlQSpJUkAlSeLB9OMDTF1SJozIHXYoJZjxtrvuB5U/Q5u0+pV1DoQysLDDkEe95F/wGDeX8GPeW3ltosv8A3H3P39s0t0BQxaOSaKySVR/ISTuJ2sCBzfYDv64FpeM5fX6/VxSeFA0WopVZvFDKyhrCgmPhr2n0Hp74wI+s+IG0bShtPJJI7zS7/KFMYIVCWFlVrYosd86np+sWaJJUNq6hlPI4PPrRzmuqs00yJNEkQV3ERkZykljbX5fls9wrMDdcE5fdDgePTRpKQXVAGolxY70zUT9zzgT88Oe4wKV+kSGRwsu2CRt7KAfF3Hh1VwfKjUCTV8ntfD/ZWLfuBkVChVog7hGN2HbncWAsd+x+2XWMCh/2ZIjeFZahdnPh+GhrcS3B9KPbjihlp07SNHGqNI0pUV4j7d7e27aAL+uSsYDGMYDGMYDMWjB7gHm+3rmWeE4HJ9S6JHqNbHKwalk8IbfDCnZG7Nu3eb5nry2fJ7ZcaTSBdQdpekiAoszC2a+L7cIP3ynm1REunUQeIyaicLIRwX2SElGvy8HbuIq7GW3StWPO0tI7SBSCRtDbV2orf1UO/wBbwLbPc8DZ7gMYxgMYxgMYxgMh9W1TRxEoAXLIig9tzsFBNdwLuvpkzKvqh3TQRj1cyEk/0xj29SS4/bAkdN6eIU23uYks8lUXc92P/oegoemMmDGBC6v07xoWi3bd1ear7EHsftV9x3HOV79GmoSfiJGlVt+y9kB5+UqATt28ck8898vcYFS3WWjP+8R+GpHEqsZI7HcMQoK/ciuO+WcUoYBlIYEAgjkEHkEH2zPOW6v8NzhSdLqJIk8TxDp12gEEDxERuCoJtgL4YnkDA6nGc5oeqzxPBp5k3tJvG/xEMgVRe51AqvTgnt3OdEMD3GMYDGMYDGMYDKySIyyyIzsEUJ5FOwncDduvm/YjLPIeq0RLF0co1AHgMhq6tT9zyKOBW9b0sg8BNOQlM4Ap6/ym2i1sDn1YEfrkefo2pLOy/hQWsgFC3cEkNxzZ22foffNfWtdIuo0gdULmSQrGkrIWqNg3zDa3BvaT6ZcP1cD50dRYXdSsNx7L5CTfp274EPoGieN2BKjaKkA7M58ysB2WkIF9z+mX2VvQo6hs7txZ9xf52IYqC31oDtxllgMYxgMYxgMYxgMq3h/35XscaaRa9eZIzf8AGWW8XVi/b1yqZ/8A+go9Pwzn7fmp3+/p9jgW+MYwGMYwGDjGBU6/pDGbx0mMbeH4ZtVddt7rAJG3nufXj2yh6TLrJmLDWBZASfw0kCAeHYClgDuF88qzVuHfOu1mkWVGjcWrqVYe4PfOf+EunCIyK0jSPCWhQMAGSDduQcdy3B3+u1f7cDpVz3GMBjGMBjGMBmnU6lY13MaH8k+gAHJP0zdmjVaQOBZIINhgaYGqsXx2J74HN9S08z67STBvCj3MrRMUDyAI7A0e1WRtHJuzVZZTdDjUO+6UW0kh2muSLNV/GaXlYzxRlzuikO6gg3xtE+wtZschh5b5Q9hmMsetB8jxE87lfkHk8qBRAquD++BSwaqEbPEebeI+Uj8yktvIJcEiyB+hzrOm9ZjmLKm60Ckggrw11379sh9KlDysrbS6RRhyo/L3FnsL6Gux++XKoB2GBljGMBjGMBnjZ7lNq9TJO8kEQMaoypJOTTC0VyIgOSdrAbjQBvvWBW9P6U0080pcFRK3hzqoE25SBtVjY8NAClV5juPFc3+h6YsRYgszPRZ2O52rtZ9h6AcC836bTqiBEAVVAAUdgB2zbgMYxgMYxgMYxgMqOrL4csepCkhA6S7RZ8JqJNDltrKp45ALe5y3zwjA1afVJIoZGVlIBBUgij27ZuByp1vSAD4sJEUgF2B5HF7iJFX5h9RyL49sy+HNXJLAJJdtuWZa48hPlsWa/e+183gWmMYwGMYwGeFsxlagSBZAJodz9M5uXrCEMZnkKUNyovFmyU2geJtFUSfUEfTAja3qiNq4pFRpgs20MiNIU2xzKWtSAoLMVF36/fLTRwr4ckk8Oymkbe+0uyfNZ2klaBK1f9OUuq6zE2phfTmjvjDq8Umw70dYypApH5ot/aQPbOil6kArrKgDDb5LDh9xpQvvZHYjjAgDrmkYrtm8EjyrVICKVqCkU3zKe3rk/V6B+JA8kjoVKqWVQRY3ilABJWxzmvRaOJmIeGJZI2sUAaLAG1NDn0Ne2WmochWI7gEgfUCxgYaTVLIu5Se9EEEEEdwQeQc35C6TFSb9xYyVITwOSoFADsABk3AYxjAr+sdV8BFIUu7uscaAgbna6BY8KODyc96VpXXe0m0vI+9gt7VpVQKCeTQXvxZJ4GQPiLVBJISrDxEZm8M9jHtO8n+3gUH4AJ/TPemCaeNZjPtV1DKscYXg8+bxQTY7cV2v1wL3GV3Q9Y0kXn+ZGeNm42uUNFlriifp3BHpljgMYxgMYxgMYxgMYxgc/wDFokRFnSQxiHcW5oealDMDwwU9wfQmuQMx+C5xLHJqEBVJpNyL2XhFDlR9ZA9n175d66BXjZX+QghuSOPXkds53ovxF+YYpN+xmUQyPXiEPygevRrpW9ao81YdTjAxgMYzRrd/hv4fz7W2/wDVXHf64G45TxawRTSCUCNXbcjkjawCops+hv0+mR5NXrFDuywhbYqGPmA3Ctxuidtih7evroi1us1CkoqInm8wJDEqxFeb+kijY/fA29Y6npxJA/iISjuQiyAFj4T0oQcOfZSRz9eMk9P1K6iVZ0TyCNl3ttvduBUAAkgi2u675q/D+EdIvhqGLvu2ybQGMbsxo8y23p6Xfpk+CQLqJFNDeEdf+agVavcil/jA3anpsUhBdFYiwGIBI9DR7j1zR/gy1XiS1yAN5AA9uOT+uWF57gYxxhQFHAAAA+g7ZljGAxjGBB1PRYZH3um5vKDy1EKSVDKDTAEngg5NIz3BwOcg2afVhIpFKzswbTgglHC7i6i7ANHcO3mBzo8pY1OnnCkoY55JKNbZFcgtRPZwaNdj98uRge4xjAYxjAYxjAYxjAhdbk26aU//ABv/ACCP/eUfxhoFXRB+zQCMhx3AG0ML712sfQe2WvxBINkasQA80KkkgDaG3sDfuEIybrNIksbRyDcjgqy+4PfAzhe1B9wP9M2ZE6X05YIliQuVQUC7F2qyeWPJq6+wyXgMYxgU/wATagLEooFjIhWzQXawJa/Sh/rmmb4viVWO2UlLB8jEX5vUDt5TzXbnLqfTq4plVh7EAj+crY+ltCiiJ5G20NjtuDLfIthwa7G/bAq9R8QrJNAY/FAR7ddiU4cSRqu5m486+nPa6Byyn0wIeaeMHap2ofPtUCzVdmYj0vsMruo6bxtZB4sT1G1qq0yqzJLbyFSK+UAd+T9c2aqfVI6IskXm37i+5uSfJW1aQE8AE/TnAjD4oEaqQzkUrmJ0dnUEWy+JY7c/ML4yzPxbDuK7ZLFH5PQki6BuuDkbRvrEcLN4b2u1ADVsFUs7mu3Ddv7steldMESiwpc3ucCrslq552gk1eBv6frlmjWRL2sLFij3rkZIwBjAYxjAYJxmjXaYSRshLKGBG5SVYfUEdjgQ+uzQiIrPtIewqm+WAJFULBFXY7Zv6QrDTxbyS3hpuJu72i7vm/vlN0VIYH2SCtQGMYdlkG5SSUKFiVXd60eSOe1Z0gwPcYxgMYxgMYxgMYxgc78V9KOpk00QYpUrSlqVuESiNrAgk7+LFDLbpPT/AAYVj3F9t+Y8dyTQHoBdAewGR18+sPtDCB/3StZ/XbGP/LLTAYxjAYxjAYxmua9p21uo1fa64v6YHO69pX1cTwiPZu2mR1duVSW/D2jj5gNzEA8jLR+mkxuN26R6O8ihuWtnA7KCP5Oc7qtcA+mhaURSwyyAA7yrXC4DEqAAgJ43ceXLMabW7VK6mF/ciIDcKABvdXeya98CVukGojZ1RQyvH8xY3W+14AF7effj2y3yifpuqZkLTRsEKsAI9pZwpHe+Fsn9Dln07XCVA4FWSKsHkEjuD9MCVjGMBjGMBjGMCm+ISZAunjYLJIdwJBbYqeYPQ9nCjng3WW8YNC+TQs+l+uVnWdI26OeMbnhYkoKDOjDayg+/9QHYlR9M2aTrcblgd0bKAWSQeGwB7Hngr9RxgWOMiaHqkc27wnD7CAxHayLHPYj6jGBLxjGAxjGAwcXlV1fqJH5EVNPIrbVv5BVGR/UKLH3JAwPegncskv8AxZXYf9K1Gn8Jf65aZo0WmEcaRr2RVUfoKzfgMYxgYTShQWYgKASSeAAPUnNSa+Miw6kWRYYHkdxmWs0iyxtG/KupVh24Io/xlRD8G6ddu0OAgoDefp/PHfAtodYjAlXVtrMrUQaZTTKfYg8VkXUb3evEVI6BBU/mMaJIu/KOL4F17Zof4XiLs3PmDWoPdi24sT6nsPsBkXU/CEITyq7EKBRkK2ApTk0Re04GXUlSB4X3FQXbxJDKQdqoxFg/5gs/L6XeSjIkUgZSojk4dQRSt6PXpfY/cE+uULSwI6RLIY1aVnlid0LOGiZQFAJJ80d0vPF9jkqfpOlDCSFRvecbpdzMyM5snafciqqub7YF/P1FFHfcT2VfMx49KzDp2k2lpGAV5KsCqUC9q8dyLNn3PtmuHpUMbCTbTKCA7MTQPB5PAyw3jAyxlfB1pWcrskUWQJGQrGSODRPP7gXk/dge4xjAYxjAEZF1mmiI3yojBASGZQ20VZIscds26nVLGrO7BVUElj2AHqcpxJJq72sYtPe29rrNKNoJKlgNiG6sCzRIIvAy6PpzJu1Dgr4qoEjFrtiXds3VXmO4n6WBjLeKPaoUcAAAD6DgYwNmMYwGMYwGc9reltA8k8U3hIwkeVWRX8/lop2PJBBBJ78VnQ5o1ujWVGjcWrdxZB4NggjkEEAgj2wMOmagvErNtD7RuCmwH/qX6UeK9MlZTRfD/gg/hXaLudh88TMTZLBvMCxskqQbN856/W2iZRqUWJHpRKH3IH9FawNoPoffjjjAuMZDg6vC7+GkqM9XtDAmu98ffJl4DI8+uVDTGuCx9go9SfQZlqdYkYBd1QE0CxAs+3PribTI48yqwojmiKIo/uMCOvW4SLEiUSwBv1Asj71kTq/UY2TZvU2yhkDUWW/Mt/bv9OPXJo6RDxUScdvKPtmTaCK7KJ9TQ97P84FTqdTA0+m8MK58QgFERgn5TlSxItBQIBH2zRrev6ZiJfEVJImcAlbJ/obj1HPe8r100XjRTuYqGoldZCGsosLhQipxHtH93zc+prL951JBXTM4NWxRFpeDY3cnsOPp9MCt1unEkB1CStKrRzGQICDMu0qioP6NrdjRPf3yt1H4eSJyw1KyPuJNb2DugDADgGgO1Dt9MvvhiJJEOqAFylwlCtkQYqqAdl5W2r1Jvtl7twOClXTdwupaqs7mFDyS2OK//SPtY9Ih2yM2mjdkWOMFZHaMlvNRU0VIriuBYB+udZWe1gUWm1erDFpIdyOW2xqYw8dGl3Nupty89+DxkvpHVTKh8QIkisytGHD0V780Cf2yxrIPUOhwzAiSNWvuapvb5lpu3HftgTwcxZqF5Tr0udfJHqKjUeTcgkfsBtc8blFEg8N2smudej6G8g3ax2cndugB/IB3cVQBYbQOGJHfAx6ep1bSPN4iok21YNy7DsClWYr89k7quhwOay/AzVpdIka7I1VFFkKoCjnk8DN2AxjGAxjGAxjGAxjGAzCSIMKIBHseczxgQdZ0hJI9lBeSVKgAo/cOvs1//eRpem6irXU+e65jTw9vY+Qc7vW93cDiuMt8YFQekSPJG00kcipvJXwqsshX+4iufbPZOhbaOndoirWFt2irncpiLbaN+lUay2xgUmm6pMhKSwyyFWb82NAEKE/lkAtZNcEC6IJ9Rkk9XV40eHzmX5BRHb5i3qoX1/b1ywaMEUfXKGTpcundG0+6VAjxiJ3FJe0oQx52DbRHP0GBnL8OBp4p3EbvG5YkqVrysPIFPmaz3e+LqjknqHXo4ZBG+4WhcvVqouhuPcWeMoOv6jVQTaeWRzJGGbdHAPCsiNyQ4kY+InAqiCD73xMV5NUtzSJp42I2xAKZiOCniMSQDYJoDvge9L+IYINOkcj00aANwa3UxIB9flbn1yxX4m05JAksgO1Uey1urj/mH75p0HTFjeXxZVlL7TTKgICqwsgcEkXZAHY8c5LWeADeDHRtdw282QCO3qdt/pgRh8VwAW5KdgQRdEmgLWwT9icf7W6f+88e6kceWz9huH85YJpIytBUKjsKWuD9vfMvwKXexbqr2rdftga+n9Win3eE27btvgj5huHf6HJea4tOq/KoW6ugB2FDt9M2YDGMYDGMYDGMYDGMYDGMYDGMYDGMYDGMYDGMYDFYxgUvXNIkk2mDkV4rnYWAD/lNwVPz+9D2yS/QICxcxJubueeeSff3OZ62DdLCePK7EcAn5COCRa9+4ydgQG6JCX3mNSxrzevAI/0Y/vmK9A04AAiSl7CuBzf+uWOMDTpdKsa7UUKLJoe575uxjAYxjAYxjAYxjAYxjA//2Q=="/>
          <p:cNvSpPr>
            <a:spLocks noChangeAspect="1" noChangeArrowheads="1"/>
          </p:cNvSpPr>
          <p:nvPr/>
        </p:nvSpPr>
        <p:spPr bwMode="auto">
          <a:xfrm>
            <a:off x="155575" y="-1081088"/>
            <a:ext cx="2028825" cy="2257426"/>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357166"/>
            <a:ext cx="3000396" cy="3429024"/>
          </a:xfrm>
        </p:spPr>
        <p:txBody>
          <a:bodyPr>
            <a:noAutofit/>
          </a:bodyPr>
          <a:lstStyle/>
          <a:p>
            <a:r>
              <a:rPr lang="fr-FR" dirty="0" smtClean="0"/>
              <a:t>L’expérience : mesurer l’arc de méridien. Méthode géodésique par triangulation</a:t>
            </a:r>
            <a:endParaRPr lang="fr-FR" dirty="0"/>
          </a:p>
        </p:txBody>
      </p:sp>
      <p:sp>
        <p:nvSpPr>
          <p:cNvPr id="3" name="Espace réservé du contenu 2"/>
          <p:cNvSpPr>
            <a:spLocks noGrp="1"/>
          </p:cNvSpPr>
          <p:nvPr>
            <p:ph sz="quarter" idx="1"/>
          </p:nvPr>
        </p:nvSpPr>
        <p:spPr>
          <a:xfrm>
            <a:off x="500034" y="4214818"/>
            <a:ext cx="8143932" cy="2286016"/>
          </a:xfrm>
        </p:spPr>
        <p:txBody>
          <a:bodyPr>
            <a:normAutofit fontScale="85000" lnSpcReduction="10000"/>
          </a:bodyPr>
          <a:lstStyle/>
          <a:p>
            <a:r>
              <a:rPr lang="fr-FR" dirty="0" smtClean="0"/>
              <a:t>1615 </a:t>
            </a:r>
            <a:r>
              <a:rPr lang="fr-FR" dirty="0" err="1" smtClean="0"/>
              <a:t>Snellius</a:t>
            </a:r>
            <a:r>
              <a:rPr lang="fr-FR" dirty="0" smtClean="0"/>
              <a:t> première méridienne au Pays-Bas : 55 100 toises</a:t>
            </a:r>
          </a:p>
          <a:p>
            <a:r>
              <a:rPr lang="fr-FR" dirty="0" smtClean="0"/>
              <a:t>Picard 1669 Paris-Amiens : 57 060 toises</a:t>
            </a:r>
          </a:p>
          <a:p>
            <a:r>
              <a:rPr lang="fr-FR" dirty="0" smtClean="0"/>
              <a:t>Cassini et </a:t>
            </a:r>
            <a:r>
              <a:rPr lang="fr-FR" dirty="0" err="1" smtClean="0"/>
              <a:t>Lahire</a:t>
            </a:r>
            <a:r>
              <a:rPr lang="fr-FR" dirty="0" smtClean="0"/>
              <a:t>, la chaîne géodésique de 1700 à 1718, de Dunkerque à Collioure : au sud 57 097 et au nord 56 960. Argument pour l’élongation. </a:t>
            </a:r>
          </a:p>
          <a:p>
            <a:r>
              <a:rPr lang="fr-FR" dirty="0" smtClean="0"/>
              <a:t>Les « mesures » semblaient contredire les théoriciens d’une théorie d’une terre aplatie.</a:t>
            </a:r>
          </a:p>
          <a:p>
            <a:pPr>
              <a:buNone/>
            </a:pPr>
            <a:endParaRPr lang="fr-FR" dirty="0"/>
          </a:p>
        </p:txBody>
      </p:sp>
      <p:sp>
        <p:nvSpPr>
          <p:cNvPr id="11266" name="AutoShape 2" descr="data:image/jpeg;base64,/9j/4AAQSkZJRgABAQAAAQABAAD/2wCEAAkGBhAQEBAREBQREA8QEBQPERUVEhcXGBUQFhYXFRgQFBgYHiYfFxojJRgSITsgIycpLCwsFh4xQTAqNSgrLCkBCQoKDgwOGg8PGjUlHyUtKiwpNCksLDUuNTQsLCwvKTUsKSwpKikpLCkwLyw0KSwuLC0sKSksNSosLCwsLCwpLP/AABEIALMBGgMBIgACEQEDEQH/xAAbAAEBAQEBAQEBAAAAAAAAAAAABQQDBgIBB//EAEkQAAICAQIDBAUGCQsDBQEAAAECAAMRBBIFITETQVFhBiIycYEUFSMzQmI0UlNydJGUobMHJENUY4KS0dLT8JOisURzg8HhFv/EABgBAQEBAQEAAAAAAAAAAAAAAAADAgEE/8QAMhEAAgEBBAgGAgICAwAAAAAAAAECEQMhMUESE1FxkbHR8CIyYaHB4TOBI5IUUgRC8f/aAAwDAQACEQMRAD8A/uMREAREQBERAEREAREQBERAEREAREQBERAEREAREQBERAEREAREQBERAEREAREQBERAMPHeJDTaXUag8+wpstx4lVLBfjgD4zwY/lC1dDmu4UNZRWabjY/YV/Kau3sssL7WPrVpQyoB/S57p/SLK1YFWAZT1BGQfeDJ3HtVptNp79TqFTsql7ewlVJLIPVIz1fkAPPAgHlr/T7Uua+xpoqqfWUaQtfawcFqE1VylAmFKL2iZLe0vTulD0E9J79YrrqEQMKaNUrK2fo9SbXrqddoCsqLX0LcmHPOZ6GhKL60dBXZVZi9DtBVtwyLRy6kHOfOaK6FXO1VXOM4AGcDA6eAwIB9xEQBERAEREAz6/WLTW1jdFGfeegA9/KSeG6jWXBt1lNViNtdDpmJGQGBz23MEEH9Y6gzraflOpCdadMdz+DXdy/3es68UHYuuqHsqBXqBz505yLOXehJP5pfymf+LaStJyphgrk6tY48F6nkcnNuX/VXdX+up9fJtZ+Xo/Zm/wB6Pk2s/L0fszf70pAxL62WxcF0L6tevF9TyvFeM6zT6nR6fIsGrd0NiaKwpVtUsN5FpA3Hl5AEnkJY+Taz8vR+zN/vT61Pr6mle6tXubHcSOzTPkQ1v+Dy50I1svTgug1a9eL6k35NrPy9H7M3+9Pz5NrPy9H7M3+9KcRrZbFwXQatevF9SH816/8Ari/sif6o+a9f/XF/ZE/1S5E3/kT2L+sehnUx2v8As+pD+a9f/XF/ZE/1SNqOI65NfVojfYe1p7UXLoQa1bL4rds4BIRyOf2fjPazJxPTM6epjtUIsryceuvcT3BhlT5MY/yJ7F/WPQamO1/2l1J3zXr/AOuL+yJ/qj5r1/8AXF/ZE/1SvpdStiBlzg55HkQQcFWHcQQRjynWP8iexf1j0Gpjtf8AZ9TzXEtNr6abbflins62fHyVOe0E49rlKvCda7A1XYGoqAFmOjA523J91sH3EMO7M+OP860TvtvpTHiO0Vm/7Vc8/CffFNGx23VfX05KjOBYh9qlvfgYJ6EA+INHNWkEpJJtu9JLZTBK7EwouEm41yzb27cyhE46PVrai2Jnaw7wQQQcFWB5ggggg9CDO08jTToz0J1VUIiJw6IiIAiIgCIiAJL9KKlbRasMAw+TWnBAIyEJBwfAgH4SpJ3pH+B6v9Gu/htK2P5I70TtfI9zN1VSqoVQFUDAAAAA8AB0n3ESRQREQBERAEw8Y1xqr9UZtc9nUPGxun6uvwm6eQ1vEdU+po1Gn041WnFrac+vsatcZbVLnk3Rl24ySVHLv89vJ0UI4y9tr/XOhG1k7oxxfbf65npOGaEU1Kmcn2nP4znmWmplBBB5g8j7px0utrtGUYNg4I6FW71ZTzUjwIBnS69UUs7KijmSxAAHmT0loRUIqMcEUjFRWisCfwpjUzaZj9WN9JOeenJwFyepQ+r7th75r1etWvAOWduSIuCzHvwD4eJ5DxnlvSK7W6qxE0dTV1CqywazdtcNjBorrdft5XDsCvLOPVBlb0R4atOlp+kOps7JVa9gQ9gXku/czEEDljPI55DMvaeLx8d/31Mw8Ph4bvoo6HSldzvg22Hc+OgwMBFz9kD9ZJPLM1REkUEREAREQBERAMFyNU5tQFq3+tRRkhh0tUd5xyI6kBccxg7arVZQykMrDIIOQQe8T6k7V6R6w9mnJ3YLmojK2N1woJGxie8EDJJIMA+eIetqNIng1l59yIa+nvtU58QJTngBqONarsnWujRa2mupNRW5Fimu23LtS6lgjYqUlWDHn5At6/5VqenYLnx7Ybc+/bnHwz5StphFenO/5Jwzfr9HDUfzW02jA09zDtx+TtPIaj808g3uVvxjK8ha30XGqt092qYs2ndnWpCRUwK4xarZ7Qg4YNgYIHTnnRw6w0v8msJIA3adj9qodaye905DxKlTzO7HX/JGua919ctzOeR+j5/fMqxESJUREQBERAEREASd6R/ger/Rrv4bSjJ3pH+B6v8ARrv4bStj+SO9E7XyPcyjERJFBERAE8zw302S/XPpEVWQLlLEs3FgF3GwqBjs+q71ZhuG04JxNHpJrs/zWu0U6myp7Kw+5K7lCsHq7UDKsAd2UIdcK2CAQc3oToq9Polv9ntq1vY4A9QL6jMqMazZt2gugXfgHA6BVYsN0RS43qWO3T1n6W/lkfYq+05+GRKGm061oqKMKoCj3CTeB1Fy+qf2ruVYP2aQfVX49f1SvPLYLTbtnnhuy448FkQsvE3aPPDd94mXU8MptObK63YDGWQE48MkdJ8VcG06MGFSblOVYrkjwwTzGOgx0HKbYnqLiS6foLyn9DqWZ6+vq39Xr8gwy48xZ4iVJm4johdWyZKnkyMOqWKQyuPcQDjvlLOSTo8H37GJpu9Yo0xMnDNaba8sAtisa7VBztsXkQPLoQe8MD3zXMyi4ujNJpqqEREydEREAREQBERAJnCvWt1b+N4rH5tdaDH+I2fr8uVOTfR3np0f8q1l491tjWD3HDDlKUrbedrZdwuJ2XlT238bxMvEdD2yYzsdSHrfGSlg6OPHvBHeCR0M1RJxk4uqNtJqjMfDNcbUO8bLaz2dq/iuADyPepBDA+DDvyJskzidDIw1NQLOg22ooGbaeuPNlyWH94fam/T3rYquhDI4DKQcgg9CJScV5o4P27y/9MQb8rx77Z0iIkigiIgCIiAJO9I/wPV/o138NpRk70j/AAPV/o138NpWx/JHeidr5HuZRiIkignHWatKa2ssO1EG5jgn4ADmSemBzJIE7T+femnpYl6vo6QxdrOzGaksXUbGZbKqQxwSrqAdxTcUZUbdggDdwzWfOrarT6vT126NbG7NuzYLmuzaoFm4raSMnKEFSrqyryzZ4n9PamlX6tcWX+SjBWv48v3TjwjTrw7h6BkVHVN7orZB1D82VTgcskjkMADkMCb+B6E11lrOd1p7Swnrk9F9w6frnlt/HJWK3y3feG6p57X+SWr/AG92z98qlADHSfsRPUegREQBERAJet+guF/SqzbVfzwAc4ru+BO0+TA/ZlSfF1KurIwDKylWB6FSMEGYeE3sN1FhJtpwMnq9Jz2dvmSAVP3kbuxLPxxrmuWXDDgTXhlTJlGIiRKCIiAIiIAmPjOpNenvsHVKXYZ8QpxmbJM4/wA66077NRSnwFiu3u9VWlLJVmk9pi0dIOhs0WmFdVdY6VoqD3KAP/qd4iYbq6s0lRUERE4dEkp/Nrsf+m1D+r/Zahjkr5I55jwY4+0AK05arSpajVuNyOCrDyP/AI98pCSVzwePfoYlGt6xOsSdwzVMGOntObaxlWOPpac4Fv5w5BvPngBllGZnFxdDsZaSqIiJk0IiIAk70j/A9X+jXfw2lGTvSP8AA9X+jXfw2lbH8kd6J2vke5lGIiSKCQz6Hab5X8rUFHYiy1FwK7bkDCu6xcc3UO+D4kE5KqRck3jnEDVWFTndaezqHmerfDOf1TE5qzi5PIxOahFyZlI+Var+w0h/xX/5L/zrLky8M0AoqWsc8DmfFjzLTVJ2EHFaUvM730/X2YsoOKrLF3vv0EREuWEREAREQBJ3Fqiu3UICz053KOr0nG+seJ5Bh5oB3mUYmoS0XUzKOkqHxTarqrKQysAykHIKkZBHlPuS9CewtbTn6t91unPxzZT/AHSdw+62PsmVJ2cdF3YZd93iMqoRETBoREQBJvEPW1GkT8U23n+4nZ/qzcPjjzlKTa/W1rnuq06KPzrXZmHkcV1+/I8JWyubexP3u+SdpkvVdfgpRESRQREQBERAMXE9CbArVkLfUd9THpnGCjcj6jDkf19QJ98O163VhwNpyVdT1SxeTVt5g/5981TxfBdVrkt1er1KoKG1BQLU25fkqDYuoA2hmZSrEkj1lYYwEUG0PGtDPLp+8vXeSl4XpZZ9e8tx7SJ+KwIyOYPMT9kSoiIgCTvSP8D1f6Nd/DaUZO9I/wAD1f6Nd/DaVsfyR3ona+R7mUYk/OrboKKR57rT7iAUAPuJ+MG7UV5Liq1ACzFM1sAPBXLA+/eJIob2YAEnkBzPukThQ+UXvqmz2a5r04Ph0az4/wDOkwj0np4lTWuicumod0ZtpBWpGKOSDzGccs9QfOemooVFVF5KoCj3CeWX8tpo5Rve/LhjwPO/5LSmUeeXDnQ6RET1HoEREAREQBERAEREAx8U0Ztr9QhbUYWVMegsXpnyPNT5MZ00GsFtauAVJyGU9VdSVZDjvBBHwmiS7B2Go3f0OpIV/u6jkFc+TgBfeE8TLR8cdHPFfK7+ScvC9Lj337FSIiRKCIiAJM4T61mrf8a/swfu11ouAe8bu0+JIlMyb6O89Mj/AJUvf/1XawZ8/WErG6EnuXz8E5XzS3v4+SlERJFBERAEREAxcYuK0PtOHbFaHwexhWpHnlh/+TTTSqKqKAFVQqjwUDAEx8U5vpV7m1HP+7VbYP3osoQCToj8msGnP1NmTpj+LgZbTfAZK/dBH2edaS/SR0GlvLdUqe5Bu2tvqUuGU88EEA5wcTy3oJ/KRZxC/wCTvSiFaS7uLCcsu0YC7RjOSevLzmrS1g2qvxPuvXjmVsf+JbShKcY1jHO6754fBV03pmX4k+hFS7EZk7Te2S61Ja2F2bCAW24D7sjOMT1Ez1cOpWxrVrrW1xhnCKGYdcMwGT0HXwmiZJCTvSP8D1f6Nd/DaUZO9I/wPV/o138NpWx/JHeidr5HuZRnLVala0Z3OFUZM6yFxI/KdQunH1VWLbyD1P2a/wDnj5Ty21poRqscFvy+/Q5az0I3Yu5bx6M6cMbdQ2ztryHIXGVQgbc+ZAXmeoCy7PP8L9EKdCb30Kio329tZWT9GzYA2gYJrHIkbehY8iMAWtJqhYuRkEEqynqrDqref/nkehE7ZWerjo8fV5nbOGhHRO0REoUEREAREQBERAEREATjrNIttbVuMq4wfH3g9xHI57iJ2idTadUcaqqMw8K1TMrJZ9dS3Z2csbu9bQPBhg8uhJHcZukbjGproddTuRQhFN4JHrVMeXvZSdwHXBcAZM3pxOtsbCbAXavKKWCsvUMQML8Zu0p5lnzzFnGeFMDVEyJrmYKUqsIZGYF8Jhh0Rlb1wT47TG/UEezUmas5Ls2LvxCAoyn3sg+XfJVK6t580fPGdQa9Ne49panK8s+ttOOXfzxO+j04rrrrHStFQc88lAHX4STx6u5q0rLopttoRdtfNbA4sd8sxBGEbA29cc5St0TNvzbaA+zAUquzb12ELn1u/JPliVbas0qZvvmTUFpustm3p3TdXVOVmpRSqsyqzkhAWALEDJCg9T7pzbh6EknecutnOxyAy9No3YUeQwDOlGlrrBCKqAsXO1QMserHHefGSvN+D1OCcVqYAoWcFWcFEZgQhwQCBjOQRjOTP35cT7NVrA1dqOSrk/ksOwKv5EAec1xFGd0oZLi+lDI91+G21pnYpTfbjLnqjbVbbjxGcz9sS879rVKPU7MlGbH44cblznuxjHnNURQadMEu99SPxTTuHoc2NtGrVgAqgqrV2V7OYOQS4yTzwTg5xNN1NNSiy5zitmcPY59Uty292R3Ac5C9L9GnFNPZo6TY+WG61LWSut1OcOy/W+dYz/dOGFnS8EUMtlzG+5fYLDC1+VScwnQc+bHvJltUo32nDP6/f6TJa+Tuh9ffdSe/DvlKdlVSul0u10DmtVtKWZDilMfRBs+03Pn7PfOnAvQbQ6KztdPWyWbDXuN1rZU4JBDMR3Dul+JiWi6UilTvHE3G0tEmnN343unDARETJkSd6R/ger/Rrv4bSjInpjxOmjR6jtrEr7Wm2uvccbnNbYRfEylk0pxb2oxOLlFpbDdxfiI09LWdW9lB4ueg93f7gZy4Fw4015fndYTZae/ceePh/nJnDtbXxDUdrWws02lYqhHRr+RJ+HL93jPQXapEBLsqBV3EswGF/GOeg854o/yWjm8Fcvl/C/e0nCEp2jk1hcvl/C+zrJ+rHZWpaPZsK0W/HIrf37iF9z+U62cVpXf6241hWcIGcgP7J2oCTnyEx8f1n0GowlhaoKwOwgBhh1sBbAZVIBOM9MYPSeiqPVq57O+2uJXiZflFhPKogC3YSzqM14+tXGc93I4MVm8lCwqUZbtACzcvsFThefjkf5xUaDza4o1RMiaa0he0tO4KysK0CKxPRsNuZSPJoHDUxhjY/wBEaTutfmp6kgELu+9jPnFWd0YrF8PuhpewKMkgAd5OBOFnE6V3A2ICjKjDcMq7eyrDuJ858rwqgBh2dZ3qivlQSyp7Acnm2O7M1Yi8eBbX7dfUzHiKdALD9KKTip+TeJ5ex9/2fOF1bFlHZWAFnUsSgC7ejEbskN3YB88TVEXnNKOS49oyVtqGCkiuvKNuXm5D/ZII2gjx6QNNafatxmrYdlajFn5Zd27H5pyPfNcRQ7rHklw61MjcP3Z3WXNuQVnFhTp9sGvaVY+IxFnC6W370DizZvD5YNs9nIbI5TXEUQ1s8n32kchpkBYhVBc5c7R6x6Zbx+Ml6bWJpBbVcwSrT1tfW5zgaVeZBP8AZ+z+bsPfKOr1orwMM7tyRFGSxH7gOmWOAMjnzE8trvQy22zU6i62y8WBGr0ZsY0LtAD1HPtCwLgjAXLE7TyxWza8rwfPIhOvm2HoBxyph9CH1AI5GpdyHPhYcJ/3cvKfvznZ36bUAe+g/uFuT8J14V2PY19gq107AERVCBQPsbQBtxzGO4gzXMNNOjNJ1vR4DV/yjUgJqNVRrNJXprdQ+LNNbmxFVqq7U9XG1u05hsbTgE4wW9touJU3DNViWDAPqurYz44JxMiKH1lueYr09aeWbGdmB+CV+/PlNep4dVZjeoyvssMqy/msuGX4GUtLtFenO/5MQzfr9fBpiTi1mnGWLXUDqSAXrHicfWL8Nw+9nlvRwwBBBBGQR0IPQiSKH1E46rV11IXsZUQdWY4Hu598nDUajUfVg6an8o6/SsPuVsMVjzfJ+73ykbNyVcFtffIxKaV2Zq13Fq6iF5vawylSDc7eeO5fvNhR4zL83XajnqjsqPSis8iP7azq/d6q4XrndNmg4ZVQDsB3McuzEs7nxdmyWPvmub1ih+Pi8f1s5+pnQcvPw7x5HxVUqKFUBVUAKAMAAdAAOgn3ESBUREQBERAPOfOOtbiSoKrF0Co1TOVTa923tO069oAMbByCkluZ9WZv5RfRS/iNFVdDVKyW727RmUbdpHIqrHPMT1kTMoqcdFlbG2nY2itIYrA8T6I+gd2loCW3lbVZ9orIesq4Gdy2VgknGDLdXB76sdm+lO1di7tLtIr5HswyOAF78bZbiUhLQSSS4LnSpm2tJ203OcnV+r5YEsX61etWns7sre68u47WrIHd9oyN6WX8Qu0rVaWiyq9nQFj2NlZr3gWKfXDYKlj0B5Y5HmPWxN6yP+q9+pDQf+z9uhJq9Ia1Ve1FysFBZm0tyLnHrNzUhR7zy8e+dqvSDSMQBfSSTgDtFBJPQAE5lCc7aFcEOqsCMEEAgjwOZ2tnsfH6FJ7Vw+z6RwRkEEHvHMT6k1/RzSE57CpWznciBG/xLg/vn58wIPYs1NfdgaixhjwAcsB8MTmjZ7Xw+xWez3+inElnhupX2NU56craqmGR+YEOD78+c/ca5T10to91lWR+uzH78+UatZSXv8pDTecX7fDKcSX84apfb0xbr9Vcjcx/7myPn5R7dWqr99DOMeOatw/fmd1M8r9zT5DWxz90ypEmL6SaTobq0PhYezPxD4Im+nUo4yjK4wD6rA8j0PKYlZzj5k0aU4ywZ0nLVala0Z2zgdw5kk8goHeScADxInWQ7OM6e7XDRi1Dbp17e2rdht2ENfqn2lw5blnBCcxMGijw/TMAXsx21gBfvCjuqU/irk+85PfNcRAJdZ7DUbOlOpJZOfs6j2nQeTjL+9X8ZUmfiGjF1bISVzgqw6q6kMrjzBAPwnPhmtNleXwtlbGu5QeS2L1x5EYYZ+ywMtLxx0s8H8Pv5Jx8L0eHffsceEes+qs/G1BRT92tErwD4BhZy7iWlKTfR0fzatj1t3X/APVdrMHz9addfxauohfWstb2KkG52HjjoF+8xAHjO2kXK0cY5XcLjkGlBN7+JtniOHjXLxDUHT2pqtFYhWtNrV1aW3cpI3DK3Z9cnacg8sKJ6D5tt1HPVHZWf6CtjgjwucYL/mjC/ndZVrqVQFUBVUYAAwAPAAdJykIY3v2+/wBXerFZSwuXv9E/S8GAcW3Mb7x7LMAFTPdUnRPfzbxJlKIk5Tc3Vm4xUcBERMmhERAEREAREQBERAEREAREQBERAEREAREQBERAPwqD15zBb6P6R/aooPXn2S559eeMyhE1Gco+V0MuKliiZ/8Az1Q9hr6z19TUW4z47SxU/ETLX6Mdna99V9ousVUdnSpya1ztTJQNgEk9e+XYm9dPN1338zOqjkqbruRL7PXL0fTW8u+p6yceJDv18ccvAz9Ot1a+1p0Yf2eoBOPIWIgz8f8AKU4ndbXGKftyoNDY33vqSxxwj6zT6qv/AOMWc/D6It+vpIvG/SCqvfdUXD2UtU6NW6MWweztVbFG4qTtOAeTc/ZE9dE3Z2tnGVXH3u90zE7OclTS9vtELSdvbWldIOl06IqCxge1ZVAH0aN7A+8/P7vfKeg4ZVQCKxzY5diSzu34zsebH39JqiTnauVyuXeO3uhuNmle8e8NgiIkigiIgCIiAIiIAiIgCIiAIiIAiIgCIiAIiIAiIgCIiAIiIAiIgCIiAIiIAiIgCIiAIiIAiIgCIiAIiIAiIgCIiAf/2Q=="/>
          <p:cNvSpPr>
            <a:spLocks noChangeAspect="1" noChangeArrowheads="1"/>
          </p:cNvSpPr>
          <p:nvPr/>
        </p:nvSpPr>
        <p:spPr bwMode="auto">
          <a:xfrm>
            <a:off x="155575" y="-814388"/>
            <a:ext cx="2686050" cy="1704976"/>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1268" name="Picture 4" descr="http://celebrating200years.noaa.gov/distance_tools/triangulation_fin_600.gif"/>
          <p:cNvPicPr>
            <a:picLocks noChangeAspect="1" noChangeArrowheads="1"/>
          </p:cNvPicPr>
          <p:nvPr/>
        </p:nvPicPr>
        <p:blipFill>
          <a:blip r:embed="rId2"/>
          <a:srcRect/>
          <a:stretch>
            <a:fillRect/>
          </a:stretch>
        </p:blipFill>
        <p:spPr bwMode="auto">
          <a:xfrm>
            <a:off x="3214678" y="357166"/>
            <a:ext cx="5715000" cy="36195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929190" y="1000108"/>
            <a:ext cx="3281362" cy="2330572"/>
          </a:xfrm>
        </p:spPr>
        <p:txBody>
          <a:bodyPr>
            <a:normAutofit/>
          </a:bodyPr>
          <a:lstStyle/>
          <a:p>
            <a:r>
              <a:rPr lang="fr-FR" sz="4000" dirty="0" smtClean="0"/>
              <a:t>Méridienne de Cassini</a:t>
            </a:r>
            <a:endParaRPr lang="fr-FR" sz="4000" dirty="0"/>
          </a:p>
        </p:txBody>
      </p:sp>
      <p:pic>
        <p:nvPicPr>
          <p:cNvPr id="4" name="Picture 8" descr="http://perspective-numerique.net/PIX/300/meridien.jpg"/>
          <p:cNvPicPr>
            <a:picLocks noChangeAspect="1" noChangeArrowheads="1"/>
          </p:cNvPicPr>
          <p:nvPr/>
        </p:nvPicPr>
        <p:blipFill>
          <a:blip r:embed="rId2"/>
          <a:srcRect/>
          <a:stretch>
            <a:fillRect/>
          </a:stretch>
        </p:blipFill>
        <p:spPr bwMode="auto">
          <a:xfrm>
            <a:off x="357158" y="642918"/>
            <a:ext cx="4643470" cy="516973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859</TotalTime>
  <Words>757</Words>
  <Application>Microsoft Office PowerPoint</Application>
  <PresentationFormat>Affichage à l'écran (4:3)</PresentationFormat>
  <Paragraphs>84</Paragraphs>
  <Slides>24</Slides>
  <Notes>0</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Oriel</vt:lpstr>
      <vt:lpstr>Pomme ou citron?  Quelle est la forme de la terre?</vt:lpstr>
      <vt:lpstr>Une controverse simple?</vt:lpstr>
      <vt:lpstr>Version simple de la résolution de la controverse</vt:lpstr>
      <vt:lpstr>un problème d’équilibre des fluides</vt:lpstr>
      <vt:lpstr>Deux schémas théoriques</vt:lpstr>
      <vt:lpstr>Newton avait calculé dans les Principia un aplatissement  qui donnait ceci :  « le diamètre qui passe par les pôles sera au diamètre de l’équateur  comme 229/230 soit un aplatissement de 1/230  (Livre III, prop. 19.)  Huygens calcule un aplatissement  de 1/578 </vt:lpstr>
      <vt:lpstr>L’arc de méridien</vt:lpstr>
      <vt:lpstr>L’expérience : mesurer l’arc de méridien. Méthode géodésique par triangulation</vt:lpstr>
      <vt:lpstr>Diapositive 9</vt:lpstr>
      <vt:lpstr>Les situations géométriques</vt:lpstr>
      <vt:lpstr>Situation plus complexe</vt:lpstr>
      <vt:lpstr>Pierre Bouguer   « La géométrie et la physique paraissoient se trouver en contradcition sans qu’on vît le moyen de les concilier…L’Académie même se trouvoit indécise, et les doutes ne pouvoient être entièrement dissipéz que par des voyages entrepris  vers le Pôle et vers l’Equateur »  in « Petite histoire de la géodésie » </vt:lpstr>
      <vt:lpstr>Pourquoi rejeter l’attraction newtonienne</vt:lpstr>
      <vt:lpstr>Les observations sont en faveur de l’allongement. Les Cassini.</vt:lpstr>
      <vt:lpstr>deux expéditions, une vers la Laponie (1736), l’autre vers le Pérou (1735)</vt:lpstr>
      <vt:lpstr>Diapositive 16</vt:lpstr>
      <vt:lpstr>En Laponie, tout alla pour le mieux</vt:lpstr>
      <vt:lpstr>Maupertuis rapporte une méridienne de 57437 toises. Il confirme la « pomme »</vt:lpstr>
      <vt:lpstr>Les difficultés furent énormes  au Pérou</vt:lpstr>
      <vt:lpstr>Retour de l’équateur</vt:lpstr>
      <vt:lpstr>La controverse n’est pas éteinte</vt:lpstr>
      <vt:lpstr>Controverses sur l’aplatissement</vt:lpstr>
      <vt:lpstr>La terre n’est pas homogène</vt:lpstr>
      <vt:lpstr>Quelques titres  Bacon Francis (1620), Novum Organum, trad. Malherbe et Pousseur, PUF, 1986.  Pierre Duhem (1906),  La théorie physique, son objet, sa structure, Paris Vrin, réed. 1981  Sabra A.I.,Theries of Light from Descartes to Newton (1967), Cambridge University Press, 1981.  Blay Michel et Halleux Robert, La science classique, Paris Flammarion, 1998  Blay Michel, Les figures de l’arc-en-ciel, Paris, Carré, 1995 Massimo Bucciantini,  Galilée et Kepler, Belles-Lettres, trad. française, Paris, 2008  Articles « Figure de la terre » (hydrostatique, astronomie) par d’Alembert, in Encyclopédie méthodique mathématique, 1785, réed. ACL 1987.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propos de quelques expériences à l’époque classique</dc:title>
  <dc:creator>JULLIEN Vincent</dc:creator>
  <cp:lastModifiedBy>JULLIEN</cp:lastModifiedBy>
  <cp:revision>56</cp:revision>
  <dcterms:modified xsi:type="dcterms:W3CDTF">2013-03-23T15:48:32Z</dcterms:modified>
</cp:coreProperties>
</file>