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6" r:id="rId2"/>
    <p:sldId id="276" r:id="rId3"/>
    <p:sldId id="278" r:id="rId4"/>
    <p:sldId id="279" r:id="rId5"/>
    <p:sldId id="292" r:id="rId6"/>
    <p:sldId id="310" r:id="rId7"/>
    <p:sldId id="312" r:id="rId8"/>
    <p:sldId id="309" r:id="rId9"/>
    <p:sldId id="313" r:id="rId10"/>
    <p:sldId id="311" r:id="rId11"/>
    <p:sldId id="316" r:id="rId12"/>
    <p:sldId id="293" r:id="rId13"/>
    <p:sldId id="314" r:id="rId14"/>
    <p:sldId id="315" r:id="rId15"/>
    <p:sldId id="283" r:id="rId16"/>
    <p:sldId id="280" r:id="rId17"/>
    <p:sldId id="281" r:id="rId18"/>
    <p:sldId id="282" r:id="rId19"/>
    <p:sldId id="288" r:id="rId20"/>
    <p:sldId id="308" r:id="rId21"/>
    <p:sldId id="289" r:id="rId22"/>
    <p:sldId id="290" r:id="rId23"/>
    <p:sldId id="291" r:id="rId24"/>
    <p:sldId id="300" r:id="rId25"/>
    <p:sldId id="301" r:id="rId26"/>
    <p:sldId id="286" r:id="rId27"/>
    <p:sldId id="302" r:id="rId28"/>
    <p:sldId id="304" r:id="rId29"/>
    <p:sldId id="305" r:id="rId30"/>
    <p:sldId id="303" r:id="rId31"/>
    <p:sldId id="294" r:id="rId32"/>
    <p:sldId id="295" r:id="rId33"/>
    <p:sldId id="296" r:id="rId34"/>
    <p:sldId id="297" r:id="rId35"/>
    <p:sldId id="298" r:id="rId36"/>
    <p:sldId id="299"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5" d="100"/>
          <a:sy n="105" d="100"/>
        </p:scale>
        <p:origin x="-1368"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notesMaster" Target="notesMasters/notes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FC4289-9845-C444-8E12-21606976819F}" type="datetimeFigureOut">
              <a:rPr lang="fr-FR" smtClean="0"/>
              <a:t>15/02/17</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9A4047-C97E-E446-9A62-4EADE85906CC}" type="slidenum">
              <a:rPr lang="fr-FR" smtClean="0"/>
              <a:t>‹#›</a:t>
            </a:fld>
            <a:endParaRPr lang="fr-FR"/>
          </a:p>
        </p:txBody>
      </p:sp>
    </p:spTree>
    <p:extLst>
      <p:ext uri="{BB962C8B-B14F-4D97-AF65-F5344CB8AC3E}">
        <p14:creationId xmlns:p14="http://schemas.microsoft.com/office/powerpoint/2010/main" val="39589738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2" indent="0" algn="l" defTabSz="457200" rtl="0" eaLnBrk="1" fontAlgn="auto" latinLnBrk="0" hangingPunct="1">
              <a:lnSpc>
                <a:spcPct val="100000"/>
              </a:lnSpc>
              <a:spcBef>
                <a:spcPts val="0"/>
              </a:spcBef>
              <a:spcAft>
                <a:spcPts val="0"/>
              </a:spcAft>
              <a:buClrTx/>
              <a:buSzTx/>
              <a:buFontTx/>
              <a:buNone/>
              <a:tabLst/>
              <a:defRPr/>
            </a:pPr>
            <a:r>
              <a:rPr lang="fr-FR" sz="1400" dirty="0" smtClean="0"/>
              <a:t>Introduire plus de substrats, plus de propriétés, et permettre qu’un substrat se divise en plusieurs substrat ou se compose avec d’autres substrats pour donner un nouveau substrat (portion de matière)</a:t>
            </a:r>
          </a:p>
          <a:p>
            <a:endParaRPr lang="fr-FR" dirty="0"/>
          </a:p>
        </p:txBody>
      </p:sp>
      <p:sp>
        <p:nvSpPr>
          <p:cNvPr id="4" name="Espace réservé du numéro de diapositive 3"/>
          <p:cNvSpPr>
            <a:spLocks noGrp="1"/>
          </p:cNvSpPr>
          <p:nvPr>
            <p:ph type="sldNum" sz="quarter" idx="10"/>
          </p:nvPr>
        </p:nvSpPr>
        <p:spPr/>
        <p:txBody>
          <a:bodyPr/>
          <a:lstStyle/>
          <a:p>
            <a:fld id="{929A4047-C97E-E446-9A62-4EADE85906CC}" type="slidenum">
              <a:rPr lang="fr-FR" smtClean="0"/>
              <a:t>15</a:t>
            </a:fld>
            <a:endParaRPr lang="fr-FR"/>
          </a:p>
        </p:txBody>
      </p:sp>
    </p:spTree>
    <p:extLst>
      <p:ext uri="{BB962C8B-B14F-4D97-AF65-F5344CB8AC3E}">
        <p14:creationId xmlns:p14="http://schemas.microsoft.com/office/powerpoint/2010/main" val="4009350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29A4047-C97E-E446-9A62-4EADE85906CC}" type="slidenum">
              <a:rPr lang="fr-FR" smtClean="0"/>
              <a:t>21</a:t>
            </a:fld>
            <a:endParaRPr lang="fr-FR"/>
          </a:p>
        </p:txBody>
      </p:sp>
    </p:spTree>
    <p:extLst>
      <p:ext uri="{BB962C8B-B14F-4D97-AF65-F5344CB8AC3E}">
        <p14:creationId xmlns:p14="http://schemas.microsoft.com/office/powerpoint/2010/main" val="337058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Arial"/>
                <a:ea typeface="+mj-ea"/>
                <a:cs typeface="+mj-cs"/>
              </a:defRPr>
            </a:lvl1pPr>
          </a:lstStyle>
          <a:p>
            <a:r>
              <a:rPr lang="fr-FR" dirty="0" smtClean="0"/>
              <a:t>Cliquez et modifiez le titre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Arial"/>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dirty="0"/>
          </a:p>
        </p:txBody>
      </p:sp>
      <p:sp>
        <p:nvSpPr>
          <p:cNvPr id="4" name="Date Placeholder 3"/>
          <p:cNvSpPr>
            <a:spLocks noGrp="1"/>
          </p:cNvSpPr>
          <p:nvPr>
            <p:ph type="dt" sz="half" idx="10"/>
          </p:nvPr>
        </p:nvSpPr>
        <p:spPr>
          <a:xfrm>
            <a:off x="573741" y="6122894"/>
            <a:ext cx="2133600" cy="259317"/>
          </a:xfrm>
        </p:spPr>
        <p:txBody>
          <a:bodyPr/>
          <a:lstStyle/>
          <a:p>
            <a:fld id="{7D290233-0DD1-4A80-BB1E-9ADC3556DBB6}" type="datetimeFigureOut">
              <a:rPr lang="en-US" smtClean="0"/>
              <a:t>15/02/17</a:t>
            </a:fld>
            <a:endParaRPr lang="en-US"/>
          </a:p>
        </p:txBody>
      </p:sp>
      <p:sp>
        <p:nvSpPr>
          <p:cNvPr id="5" name="Footer Placeholder 4"/>
          <p:cNvSpPr>
            <a:spLocks noGrp="1"/>
          </p:cNvSpPr>
          <p:nvPr>
            <p:ph type="ftr" sz="quarter" idx="11"/>
          </p:nvPr>
        </p:nvSpPr>
        <p:spPr>
          <a:xfrm>
            <a:off x="5638800" y="6122894"/>
            <a:ext cx="2895600" cy="257810"/>
          </a:xfrm>
        </p:spPr>
        <p:txBody>
          <a:bodyPr/>
          <a:lstStyle/>
          <a:p>
            <a:endParaRPr lang="en-US"/>
          </a:p>
        </p:txBody>
      </p:sp>
      <p:sp>
        <p:nvSpPr>
          <p:cNvPr id="6" name="Slide Number Placeholder 5"/>
          <p:cNvSpPr>
            <a:spLocks noGrp="1"/>
          </p:cNvSpPr>
          <p:nvPr>
            <p:ph type="sldNum" sz="quarter" idx="12"/>
          </p:nvPr>
        </p:nvSpPr>
        <p:spPr>
          <a:xfrm>
            <a:off x="4191000" y="6122894"/>
            <a:ext cx="762000" cy="271463"/>
          </a:xfrm>
        </p:spPr>
        <p:txBody>
          <a:bodyPr/>
          <a:lstStyle/>
          <a:p>
            <a:fld id="{CFE4BAC9-6D41-4691-9299-18EF07EF017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u, image et légende">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fr-FR" smtClean="0"/>
              <a:t>Cliquez et modifiez le titre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7D290233-0DD1-4A80-BB1E-9ADC3556DBB6}" type="datetimeFigureOut">
              <a:rPr lang="en-US" smtClean="0"/>
              <a:t>15/02/17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fr-FR" smtClean="0"/>
              <a:t>Faire glisser l'image vers l'espace réservé ou cliquer sur l'icône pour l'ajouter</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fr-FR" smtClean="0"/>
              <a:t>Cliquez et modifiez le titre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Arial"/>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fr-FR" dirty="0" smtClean="0"/>
              <a:t>Cliquez pour modifier les styles du texte du masque</a:t>
            </a:r>
          </a:p>
        </p:txBody>
      </p:sp>
      <p:sp>
        <p:nvSpPr>
          <p:cNvPr id="5" name="Date Placeholder 4"/>
          <p:cNvSpPr>
            <a:spLocks noGrp="1"/>
          </p:cNvSpPr>
          <p:nvPr>
            <p:ph type="dt" sz="half" idx="10"/>
          </p:nvPr>
        </p:nvSpPr>
        <p:spPr/>
        <p:txBody>
          <a:bodyPr/>
          <a:lstStyle/>
          <a:p>
            <a:fld id="{7D290233-0DD1-4A80-BB1E-9ADC3556DBB6}" type="datetimeFigureOut">
              <a:rPr lang="en-US" smtClean="0"/>
              <a:t>15/02/17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 au-dessus de légende">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fr-FR" smtClean="0"/>
              <a:t>Cliquez et modifiez le titre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Arial"/>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fr-FR" dirty="0" smtClean="0"/>
              <a:t>Cliquez pour modifier les styles du texte du masque</a:t>
            </a:r>
          </a:p>
        </p:txBody>
      </p:sp>
      <p:sp>
        <p:nvSpPr>
          <p:cNvPr id="5" name="Date Placeholder 4"/>
          <p:cNvSpPr>
            <a:spLocks noGrp="1"/>
          </p:cNvSpPr>
          <p:nvPr>
            <p:ph type="dt" sz="half" idx="10"/>
          </p:nvPr>
        </p:nvSpPr>
        <p:spPr/>
        <p:txBody>
          <a:bodyPr/>
          <a:lstStyle/>
          <a:p>
            <a:fld id="{7D290233-0DD1-4A80-BB1E-9ADC3556DBB6}" type="datetimeFigureOut">
              <a:rPr lang="en-US" smtClean="0"/>
              <a:t>15/02/17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t>15/02/17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fr-FR" smtClean="0"/>
              <a:t>Cliquez et modifiez le titre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t>15/02/17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7D290233-0DD1-4A80-BB1E-9ADC3556DBB6}" type="datetimeFigureOut">
              <a:rPr lang="en-US" smtClean="0"/>
              <a:t>15/02/17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e de titre avec imag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fr-FR" smtClean="0"/>
              <a:t>Cliquez et modifiez le titre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4" name="Date Placeholder 3"/>
          <p:cNvSpPr>
            <a:spLocks noGrp="1"/>
          </p:cNvSpPr>
          <p:nvPr>
            <p:ph type="dt" sz="half" idx="10"/>
          </p:nvPr>
        </p:nvSpPr>
        <p:spPr>
          <a:xfrm>
            <a:off x="569259" y="6122894"/>
            <a:ext cx="2133600" cy="259317"/>
          </a:xfrm>
        </p:spPr>
        <p:txBody>
          <a:bodyPr/>
          <a:lstStyle/>
          <a:p>
            <a:fld id="{7D290233-0DD1-4A80-BB1E-9ADC3556DBB6}" type="datetimeFigureOut">
              <a:rPr lang="en-US" smtClean="0"/>
              <a:t>15/02/17</a:t>
            </a:fld>
            <a:endParaRPr lang="en-US"/>
          </a:p>
        </p:txBody>
      </p:sp>
      <p:sp>
        <p:nvSpPr>
          <p:cNvPr id="5" name="Footer Placeholder 4"/>
          <p:cNvSpPr>
            <a:spLocks noGrp="1"/>
          </p:cNvSpPr>
          <p:nvPr>
            <p:ph type="ftr" sz="quarter" idx="11"/>
          </p:nvPr>
        </p:nvSpPr>
        <p:spPr>
          <a:xfrm>
            <a:off x="5638800" y="6124401"/>
            <a:ext cx="2895600" cy="257810"/>
          </a:xfrm>
        </p:spPr>
        <p:txBody>
          <a:bodyPr/>
          <a:lstStyle/>
          <a:p>
            <a:endParaRPr lang="en-US"/>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fr-FR" smtClean="0"/>
              <a:t>Faire glisser l'image vers l'espace réservé ou cliquer sur l'icône pour l'ajouter</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fr-FR" smtClean="0"/>
              <a:t>Cliquez et modifiez le titre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7D290233-0DD1-4A80-BB1E-9ADC3556DBB6}" type="datetimeFigureOut">
              <a:rPr lang="en-US" smtClean="0"/>
              <a:t>15/02/17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Date Placeholder 4"/>
          <p:cNvSpPr>
            <a:spLocks noGrp="1"/>
          </p:cNvSpPr>
          <p:nvPr>
            <p:ph type="dt" sz="half" idx="10"/>
          </p:nvPr>
        </p:nvSpPr>
        <p:spPr/>
        <p:txBody>
          <a:bodyPr/>
          <a:lstStyle/>
          <a:p>
            <a:fld id="{7D290233-0DD1-4A80-BB1E-9ADC3556DBB6}" type="datetimeFigureOut">
              <a:rPr lang="en-US" smtClean="0"/>
              <a:t>15/02/17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fr-FR" smtClean="0"/>
              <a:t>Cliquez et modifiez le titre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7" name="Date Placeholder 6"/>
          <p:cNvSpPr>
            <a:spLocks noGrp="1"/>
          </p:cNvSpPr>
          <p:nvPr>
            <p:ph type="dt" sz="half" idx="10"/>
          </p:nvPr>
        </p:nvSpPr>
        <p:spPr/>
        <p:txBody>
          <a:bodyPr/>
          <a:lstStyle/>
          <a:p>
            <a:fld id="{7D290233-0DD1-4A80-BB1E-9ADC3556DBB6}" type="datetimeFigureOut">
              <a:rPr lang="en-US" smtClean="0"/>
              <a:t>15/02/17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Date Placeholder 2"/>
          <p:cNvSpPr>
            <a:spLocks noGrp="1"/>
          </p:cNvSpPr>
          <p:nvPr>
            <p:ph type="dt" sz="half" idx="10"/>
          </p:nvPr>
        </p:nvSpPr>
        <p:spPr/>
        <p:txBody>
          <a:bodyPr/>
          <a:lstStyle/>
          <a:p>
            <a:fld id="{7D290233-0DD1-4A80-BB1E-9ADC3556DBB6}" type="datetimeFigureOut">
              <a:rPr lang="en-US" smtClean="0"/>
              <a:t>15/02/17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7D290233-0DD1-4A80-BB1E-9ADC3556DBB6}" type="datetimeFigureOut">
              <a:rPr lang="en-US" smtClean="0"/>
              <a:t>15/02/17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a:endParaRPr>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latin typeface="Arial"/>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fr-FR" smtClean="0"/>
              <a:t>Cliquez et modifiez le titre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Arial"/>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fr-FR" dirty="0" smtClean="0"/>
              <a:t>Cliquez pour modifier les styles du texte du masque</a:t>
            </a:r>
          </a:p>
        </p:txBody>
      </p:sp>
      <p:sp>
        <p:nvSpPr>
          <p:cNvPr id="5" name="Date Placeholder 4"/>
          <p:cNvSpPr>
            <a:spLocks noGrp="1"/>
          </p:cNvSpPr>
          <p:nvPr>
            <p:ph type="dt" sz="half" idx="10"/>
          </p:nvPr>
        </p:nvSpPr>
        <p:spPr/>
        <p:txBody>
          <a:bodyPr/>
          <a:lstStyle/>
          <a:p>
            <a:fld id="{7D290233-0DD1-4A80-BB1E-9ADC3556DBB6}" type="datetimeFigureOut">
              <a:rPr lang="en-US" smtClean="0"/>
              <a:t>15/02/17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fr-FR" dirty="0" smtClean="0"/>
              <a:t>Cliquez et modifiez le titre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7D290233-0DD1-4A80-BB1E-9ADC3556DBB6}" type="datetimeFigureOut">
              <a:rPr lang="en-US" smtClean="0"/>
              <a:t>15/02/17</a:t>
            </a:fld>
            <a:endParaRPr lang="en-US"/>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en-US"/>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Arial"/>
                <a:ea typeface="+mn-ea"/>
                <a:cs typeface="+mn-cs"/>
              </a:defRPr>
            </a:lvl1pPr>
          </a:lstStyle>
          <a:p>
            <a:fld id="{CFE4BAC9-6D41-4691-9299-18EF07EF017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Arial"/>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Arial"/>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Arial"/>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Arial"/>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Arial"/>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Arial"/>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14400" y="1123950"/>
            <a:ext cx="7342188" cy="3376720"/>
          </a:xfrm>
        </p:spPr>
        <p:txBody>
          <a:bodyPr/>
          <a:lstStyle/>
          <a:p>
            <a:r>
              <a:rPr lang="fr-FR" dirty="0" smtClean="0"/>
              <a:t>Métaphysique</a:t>
            </a:r>
            <a:br>
              <a:rPr lang="fr-FR" dirty="0" smtClean="0"/>
            </a:br>
            <a:r>
              <a:rPr lang="fr-FR" dirty="0" smtClean="0"/>
              <a:t/>
            </a:r>
            <a:br>
              <a:rPr lang="fr-FR" dirty="0" smtClean="0"/>
            </a:br>
            <a:r>
              <a:rPr lang="fr-FR" dirty="0" smtClean="0"/>
              <a:t>Substances et attributs</a:t>
            </a:r>
            <a:endParaRPr lang="fr-FR" dirty="0"/>
          </a:p>
        </p:txBody>
      </p:sp>
      <p:sp>
        <p:nvSpPr>
          <p:cNvPr id="3" name="Sous-titre 2"/>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404066468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Création-annihilation</a:t>
            </a:r>
            <a:endParaRPr lang="fr-FR" dirty="0"/>
          </a:p>
        </p:txBody>
      </p:sp>
      <p:pic>
        <p:nvPicPr>
          <p:cNvPr id="5" name="Espace réservé du contenu 3"/>
          <p:cNvPicPr>
            <a:picLocks noGrp="1" noChangeAspect="1"/>
          </p:cNvPicPr>
          <p:nvPr>
            <p:ph idx="1"/>
          </p:nvPr>
        </p:nvPicPr>
        <p:blipFill rotWithShape="1">
          <a:blip r:embed="rId2"/>
          <a:srcRect l="-43155" t="-7886" r="-215229" b="-20299"/>
          <a:stretch/>
        </p:blipFill>
        <p:spPr>
          <a:xfrm>
            <a:off x="2518332" y="2237619"/>
            <a:ext cx="7230577" cy="3870476"/>
          </a:xfrm>
        </p:spPr>
      </p:pic>
    </p:spTree>
    <p:extLst>
      <p:ext uri="{BB962C8B-B14F-4D97-AF65-F5344CB8AC3E}">
        <p14:creationId xmlns:p14="http://schemas.microsoft.com/office/powerpoint/2010/main" val="36506069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Trois cas distincts</a:t>
            </a:r>
            <a:endParaRPr lang="fr-FR" dirty="0"/>
          </a:p>
        </p:txBody>
      </p:sp>
      <p:sp>
        <p:nvSpPr>
          <p:cNvPr id="3" name="Espace réservé du contenu 2"/>
          <p:cNvSpPr>
            <a:spLocks noGrp="1"/>
          </p:cNvSpPr>
          <p:nvPr>
            <p:ph idx="1"/>
          </p:nvPr>
        </p:nvSpPr>
        <p:spPr>
          <a:xfrm>
            <a:off x="900112" y="1753810"/>
            <a:ext cx="7639126" cy="4499428"/>
          </a:xfrm>
        </p:spPr>
        <p:txBody>
          <a:bodyPr anchor="ctr">
            <a:normAutofit/>
          </a:bodyPr>
          <a:lstStyle/>
          <a:p>
            <a:pPr marL="0" indent="0">
              <a:lnSpc>
                <a:spcPts val="2880"/>
              </a:lnSpc>
              <a:spcBef>
                <a:spcPts val="1400"/>
              </a:spcBef>
              <a:buNone/>
            </a:pPr>
            <a:r>
              <a:rPr lang="fr-FR" dirty="0">
                <a:solidFill>
                  <a:srgbClr val="000000"/>
                </a:solidFill>
              </a:rPr>
              <a:t>1) Ce cheval est maigre, puis n’est pas maigre (est gros) : apparition/disparition d’une caractéristique </a:t>
            </a:r>
            <a:r>
              <a:rPr lang="fr-FR" dirty="0" smtClean="0">
                <a:solidFill>
                  <a:srgbClr val="000000"/>
                </a:solidFill>
              </a:rPr>
              <a:t>du </a:t>
            </a:r>
            <a:r>
              <a:rPr lang="fr-FR" dirty="0">
                <a:solidFill>
                  <a:srgbClr val="000000"/>
                </a:solidFill>
              </a:rPr>
              <a:t>cheval </a:t>
            </a:r>
            <a:r>
              <a:rPr lang="fr-FR" dirty="0" smtClean="0">
                <a:solidFill>
                  <a:srgbClr val="000000"/>
                </a:solidFill>
              </a:rPr>
              <a:t> (altération)</a:t>
            </a:r>
            <a:endParaRPr lang="fr-FR" dirty="0">
              <a:solidFill>
                <a:srgbClr val="000000"/>
              </a:solidFill>
            </a:endParaRPr>
          </a:p>
          <a:p>
            <a:pPr marL="0" indent="0">
              <a:lnSpc>
                <a:spcPts val="2880"/>
              </a:lnSpc>
              <a:spcBef>
                <a:spcPts val="1400"/>
              </a:spcBef>
              <a:buNone/>
            </a:pPr>
            <a:r>
              <a:rPr lang="fr-FR" dirty="0">
                <a:solidFill>
                  <a:srgbClr val="000000"/>
                </a:solidFill>
              </a:rPr>
              <a:t>2) Il n’y a dans ce champ que deux chevaux, un mâle et une jument, puis il y a un troisième cheval (puis il n’y en a plus qu’un et un cadavre de cheval) : apparition/disparition d’un </a:t>
            </a:r>
            <a:r>
              <a:rPr lang="fr-FR" dirty="0" smtClean="0">
                <a:solidFill>
                  <a:srgbClr val="000000"/>
                </a:solidFill>
              </a:rPr>
              <a:t>cheval (génération-corruption</a:t>
            </a:r>
            <a:r>
              <a:rPr lang="fr-FR" dirty="0" smtClean="0">
                <a:solidFill>
                  <a:srgbClr val="000000"/>
                </a:solidFill>
              </a:rPr>
              <a:t>)</a:t>
            </a:r>
          </a:p>
          <a:p>
            <a:pPr marL="0" indent="0">
              <a:lnSpc>
                <a:spcPts val="2880"/>
              </a:lnSpc>
              <a:spcBef>
                <a:spcPts val="1400"/>
              </a:spcBef>
              <a:buNone/>
            </a:pPr>
            <a:r>
              <a:rPr lang="fr-FR" dirty="0" smtClean="0">
                <a:solidFill>
                  <a:srgbClr val="000000"/>
                </a:solidFill>
              </a:rPr>
              <a:t>3) Il n’y a pas de cheval dans le champ à </a:t>
            </a:r>
            <a:r>
              <a:rPr lang="fr-FR" dirty="0" err="1" smtClean="0">
                <a:solidFill>
                  <a:srgbClr val="000000"/>
                </a:solidFill>
              </a:rPr>
              <a:t>t</a:t>
            </a:r>
            <a:r>
              <a:rPr lang="fr-FR" dirty="0" smtClean="0">
                <a:solidFill>
                  <a:srgbClr val="000000"/>
                </a:solidFill>
              </a:rPr>
              <a:t>, et à </a:t>
            </a:r>
            <a:r>
              <a:rPr lang="fr-FR" dirty="0" err="1" smtClean="0">
                <a:solidFill>
                  <a:srgbClr val="000000"/>
                </a:solidFill>
              </a:rPr>
              <a:t>t+n</a:t>
            </a:r>
            <a:r>
              <a:rPr lang="fr-FR" dirty="0" smtClean="0">
                <a:solidFill>
                  <a:srgbClr val="000000"/>
                </a:solidFill>
              </a:rPr>
              <a:t> alors que rien d’autre n’a lieu (ni processus, ni déplacement), tout d’un coup, il y a un cheval (apparition soudaine: création?)</a:t>
            </a:r>
            <a:endParaRPr lang="fr-FR" dirty="0">
              <a:solidFill>
                <a:srgbClr val="000000"/>
              </a:solidFill>
            </a:endParaRPr>
          </a:p>
        </p:txBody>
      </p:sp>
    </p:spTree>
    <p:extLst>
      <p:ext uri="{BB962C8B-B14F-4D97-AF65-F5344CB8AC3E}">
        <p14:creationId xmlns:p14="http://schemas.microsoft.com/office/powerpoint/2010/main" val="274645705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Idée de substrat</a:t>
            </a:r>
            <a:endParaRPr lang="fr-FR" dirty="0"/>
          </a:p>
        </p:txBody>
      </p:sp>
      <p:sp>
        <p:nvSpPr>
          <p:cNvPr id="3" name="Espace réservé du contenu 2"/>
          <p:cNvSpPr>
            <a:spLocks noGrp="1"/>
          </p:cNvSpPr>
          <p:nvPr>
            <p:ph idx="1"/>
          </p:nvPr>
        </p:nvSpPr>
        <p:spPr>
          <a:xfrm>
            <a:off x="580571" y="1826380"/>
            <a:ext cx="7994953" cy="4426857"/>
          </a:xfrm>
        </p:spPr>
        <p:txBody>
          <a:bodyPr>
            <a:normAutofit/>
          </a:bodyPr>
          <a:lstStyle/>
          <a:p>
            <a:pPr>
              <a:lnSpc>
                <a:spcPts val="2400"/>
              </a:lnSpc>
              <a:spcBef>
                <a:spcPts val="600"/>
              </a:spcBef>
            </a:pPr>
            <a:r>
              <a:rPr lang="fr-FR" dirty="0"/>
              <a:t>Dans </a:t>
            </a:r>
            <a:r>
              <a:rPr lang="fr-FR" dirty="0" smtClean="0"/>
              <a:t>1), </a:t>
            </a:r>
            <a:r>
              <a:rPr lang="fr-FR" dirty="0"/>
              <a:t>il y a </a:t>
            </a:r>
            <a:r>
              <a:rPr lang="fr-FR" dirty="0" smtClean="0"/>
              <a:t>un </a:t>
            </a:r>
            <a:r>
              <a:rPr lang="fr-FR" dirty="0"/>
              <a:t>substrat permanent du changement : le cheval qui gagne/perd une caractéristique (qui devient, passe de la puissance à l’acte d’être F</a:t>
            </a:r>
            <a:r>
              <a:rPr lang="fr-FR" dirty="0" smtClean="0"/>
              <a:t>)</a:t>
            </a:r>
            <a:endParaRPr lang="fr-FR" dirty="0"/>
          </a:p>
        </p:txBody>
      </p:sp>
      <p:sp>
        <p:nvSpPr>
          <p:cNvPr id="4" name="Titre 1"/>
          <p:cNvSpPr txBox="1">
            <a:spLocks/>
          </p:cNvSpPr>
          <p:nvPr/>
        </p:nvSpPr>
        <p:spPr>
          <a:xfrm>
            <a:off x="725714" y="3108009"/>
            <a:ext cx="2370667" cy="738277"/>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800" kern="1200">
                <a:solidFill>
                  <a:schemeClr val="tx1">
                    <a:lumMod val="75000"/>
                    <a:lumOff val="25000"/>
                  </a:schemeClr>
                </a:solidFill>
                <a:latin typeface="Arial"/>
                <a:ea typeface="+mj-ea"/>
                <a:cs typeface="+mj-cs"/>
              </a:defRPr>
            </a:lvl1pPr>
          </a:lstStyle>
          <a:p>
            <a:r>
              <a:rPr lang="fr-FR" dirty="0" smtClean="0"/>
              <a:t>Altération</a:t>
            </a:r>
            <a:endParaRPr lang="fr-FR" dirty="0"/>
          </a:p>
        </p:txBody>
      </p:sp>
      <p:pic>
        <p:nvPicPr>
          <p:cNvPr id="5" name="Espace réservé du contenu 3"/>
          <p:cNvPicPr>
            <a:picLocks noChangeAspect="1"/>
          </p:cNvPicPr>
          <p:nvPr/>
        </p:nvPicPr>
        <p:blipFill rotWithShape="1">
          <a:blip r:embed="rId2"/>
          <a:srcRect l="-43155" t="-7886" r="-215229" b="-20299"/>
          <a:stretch/>
        </p:blipFill>
        <p:spPr>
          <a:xfrm>
            <a:off x="3280332" y="3226708"/>
            <a:ext cx="3510221" cy="3773713"/>
          </a:xfrm>
          <a:prstGeom prst="rect">
            <a:avLst/>
          </a:prstGeom>
        </p:spPr>
      </p:pic>
      <p:pic>
        <p:nvPicPr>
          <p:cNvPr id="6" name="Espace réservé du contenu 3"/>
          <p:cNvPicPr>
            <a:picLocks noChangeAspect="1"/>
          </p:cNvPicPr>
          <p:nvPr/>
        </p:nvPicPr>
        <p:blipFill rotWithShape="1">
          <a:blip r:embed="rId2"/>
          <a:srcRect l="-43155" t="-7886" r="-215229" b="-20299"/>
          <a:stretch/>
        </p:blipFill>
        <p:spPr>
          <a:xfrm>
            <a:off x="4532140" y="2817588"/>
            <a:ext cx="6809814" cy="4388152"/>
          </a:xfrm>
          <a:prstGeom prst="rect">
            <a:avLst/>
          </a:prstGeom>
        </p:spPr>
      </p:pic>
    </p:spTree>
    <p:extLst>
      <p:ext uri="{BB962C8B-B14F-4D97-AF65-F5344CB8AC3E}">
        <p14:creationId xmlns:p14="http://schemas.microsoft.com/office/powerpoint/2010/main" val="917263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9" presetClass="exit" presetSubtype="0" fill="hold" nodeType="withEffect">
                                  <p:stCondLst>
                                    <p:cond delay="0"/>
                                  </p:stCondLst>
                                  <p:childTnLst>
                                    <p:animEffect transition="out" filter="dissolve">
                                      <p:cBhvr>
                                        <p:cTn id="12" dur="500"/>
                                        <p:tgtEl>
                                          <p:spTgt spid="5"/>
                                        </p:tgtEl>
                                      </p:cBhvr>
                                    </p:animEffect>
                                    <p:set>
                                      <p:cBhvr>
                                        <p:cTn id="13" dur="1" fill="hold">
                                          <p:stCondLst>
                                            <p:cond delay="499"/>
                                          </p:stCondLst>
                                        </p:cTn>
                                        <p:tgtEl>
                                          <p:spTgt spid="5"/>
                                        </p:tgtEl>
                                        <p:attrNameLst>
                                          <p:attrName>style.visibility</p:attrName>
                                        </p:attrNameLst>
                                      </p:cBhvr>
                                      <p:to>
                                        <p:strVal val="hidden"/>
                                      </p:to>
                                    </p:set>
                                  </p:childTnLst>
                                </p:cTn>
                              </p:par>
                              <p:par>
                                <p:cTn id="14" presetID="9"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dissolv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Idée de substrat</a:t>
            </a:r>
            <a:endParaRPr lang="fr-FR" dirty="0"/>
          </a:p>
        </p:txBody>
      </p:sp>
      <p:sp>
        <p:nvSpPr>
          <p:cNvPr id="3" name="Espace réservé du contenu 2"/>
          <p:cNvSpPr>
            <a:spLocks noGrp="1"/>
          </p:cNvSpPr>
          <p:nvPr>
            <p:ph idx="1"/>
          </p:nvPr>
        </p:nvSpPr>
        <p:spPr>
          <a:xfrm>
            <a:off x="580571" y="1826380"/>
            <a:ext cx="7994953" cy="4426857"/>
          </a:xfrm>
        </p:spPr>
        <p:txBody>
          <a:bodyPr>
            <a:normAutofit/>
          </a:bodyPr>
          <a:lstStyle/>
          <a:p>
            <a:pPr marL="0" indent="0">
              <a:lnSpc>
                <a:spcPts val="2400"/>
              </a:lnSpc>
              <a:spcBef>
                <a:spcPts val="600"/>
              </a:spcBef>
              <a:buNone/>
            </a:pPr>
            <a:r>
              <a:rPr lang="fr-FR" dirty="0" smtClean="0"/>
              <a:t>Dans </a:t>
            </a:r>
            <a:r>
              <a:rPr lang="fr-FR" dirty="0" smtClean="0"/>
              <a:t>2), </a:t>
            </a:r>
            <a:r>
              <a:rPr lang="fr-FR" dirty="0"/>
              <a:t>même si aucun animal ne devient un cheval (et si le cheval en mourant ne devient aucun animal), il y a néanmoins quelque chose (les </a:t>
            </a:r>
            <a:r>
              <a:rPr lang="fr-FR" dirty="0" smtClean="0"/>
              <a:t>gamètes) </a:t>
            </a:r>
            <a:r>
              <a:rPr lang="fr-FR" dirty="0"/>
              <a:t>qui devient </a:t>
            </a:r>
            <a:r>
              <a:rPr lang="fr-FR" dirty="0" smtClean="0"/>
              <a:t>cheval, ou </a:t>
            </a:r>
            <a:r>
              <a:rPr lang="fr-FR" dirty="0"/>
              <a:t>quelque chose que le cheval devient (</a:t>
            </a:r>
            <a:r>
              <a:rPr lang="fr-FR" dirty="0" smtClean="0"/>
              <a:t>la </a:t>
            </a:r>
            <a:r>
              <a:rPr lang="fr-FR" dirty="0"/>
              <a:t>matière du cadavre</a:t>
            </a:r>
            <a:r>
              <a:rPr lang="fr-FR" dirty="0" smtClean="0"/>
              <a:t>)</a:t>
            </a:r>
            <a:endParaRPr lang="fr-FR" dirty="0"/>
          </a:p>
        </p:txBody>
      </p:sp>
      <p:pic>
        <p:nvPicPr>
          <p:cNvPr id="4" name="Espace réservé du contenu 3"/>
          <p:cNvPicPr>
            <a:picLocks noChangeAspect="1"/>
          </p:cNvPicPr>
          <p:nvPr/>
        </p:nvPicPr>
        <p:blipFill rotWithShape="1">
          <a:blip r:embed="rId2"/>
          <a:srcRect l="-43155" t="-7886" r="-215229" b="-20299"/>
          <a:stretch/>
        </p:blipFill>
        <p:spPr>
          <a:xfrm>
            <a:off x="5322149" y="2987524"/>
            <a:ext cx="7230577" cy="3870476"/>
          </a:xfrm>
          <a:prstGeom prst="rect">
            <a:avLst/>
          </a:prstGeom>
        </p:spPr>
      </p:pic>
      <p:pic>
        <p:nvPicPr>
          <p:cNvPr id="5" name="Espace réservé du contenu 3"/>
          <p:cNvPicPr>
            <a:picLocks noChangeAspect="1"/>
          </p:cNvPicPr>
          <p:nvPr/>
        </p:nvPicPr>
        <p:blipFill rotWithShape="1">
          <a:blip r:embed="rId2"/>
          <a:srcRect l="-43155" t="-7886" r="-215229" b="-20299"/>
          <a:stretch/>
        </p:blipFill>
        <p:spPr>
          <a:xfrm>
            <a:off x="3975072" y="3488267"/>
            <a:ext cx="4600452" cy="2462589"/>
          </a:xfrm>
          <a:prstGeom prst="rect">
            <a:avLst/>
          </a:prstGeom>
        </p:spPr>
      </p:pic>
      <p:pic>
        <p:nvPicPr>
          <p:cNvPr id="6" name="Espace réservé du contenu 3"/>
          <p:cNvPicPr>
            <a:picLocks noChangeAspect="1"/>
          </p:cNvPicPr>
          <p:nvPr/>
        </p:nvPicPr>
        <p:blipFill rotWithShape="1">
          <a:blip r:embed="rId2"/>
          <a:srcRect l="-43155" t="-7886" r="-215229" b="-20299"/>
          <a:stretch/>
        </p:blipFill>
        <p:spPr>
          <a:xfrm>
            <a:off x="-361670" y="2987524"/>
            <a:ext cx="6936835" cy="3713238"/>
          </a:xfrm>
          <a:prstGeom prst="rect">
            <a:avLst/>
          </a:prstGeom>
        </p:spPr>
      </p:pic>
      <p:pic>
        <p:nvPicPr>
          <p:cNvPr id="7" name="Espace réservé du contenu 3"/>
          <p:cNvPicPr>
            <a:picLocks noChangeAspect="1"/>
          </p:cNvPicPr>
          <p:nvPr/>
        </p:nvPicPr>
        <p:blipFill rotWithShape="1">
          <a:blip r:embed="rId2"/>
          <a:srcRect l="-43155" t="-7886" r="-215229" b="-20299"/>
          <a:stretch/>
        </p:blipFill>
        <p:spPr>
          <a:xfrm rot="16556488">
            <a:off x="-1440437" y="1335315"/>
            <a:ext cx="7230577" cy="3870476"/>
          </a:xfrm>
          <a:prstGeom prst="rect">
            <a:avLst/>
          </a:prstGeom>
        </p:spPr>
      </p:pic>
      <p:sp>
        <p:nvSpPr>
          <p:cNvPr id="8" name="Titre 1"/>
          <p:cNvSpPr txBox="1">
            <a:spLocks/>
          </p:cNvSpPr>
          <p:nvPr/>
        </p:nvSpPr>
        <p:spPr>
          <a:xfrm>
            <a:off x="3253619" y="5689435"/>
            <a:ext cx="2987295" cy="563802"/>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sz="4800" kern="1200">
                <a:solidFill>
                  <a:schemeClr val="tx1">
                    <a:lumMod val="75000"/>
                    <a:lumOff val="25000"/>
                  </a:schemeClr>
                </a:solidFill>
                <a:latin typeface="Arial"/>
                <a:ea typeface="+mj-ea"/>
                <a:cs typeface="+mj-cs"/>
              </a:defRPr>
            </a:lvl1pPr>
          </a:lstStyle>
          <a:p>
            <a:r>
              <a:rPr lang="fr-FR" b="1" dirty="0" smtClean="0"/>
              <a:t>Génération-corruption</a:t>
            </a:r>
            <a:endParaRPr lang="fr-FR" b="1" dirty="0"/>
          </a:p>
        </p:txBody>
      </p:sp>
    </p:spTree>
    <p:extLst>
      <p:ext uri="{BB962C8B-B14F-4D97-AF65-F5344CB8AC3E}">
        <p14:creationId xmlns:p14="http://schemas.microsoft.com/office/powerpoint/2010/main" val="23386858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ssolv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xit" presetSubtype="0" fill="hold" nodeType="clickEffect">
                                  <p:stCondLst>
                                    <p:cond delay="0"/>
                                  </p:stCondLst>
                                  <p:childTnLst>
                                    <p:animEffect transition="out" filter="dissolve">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par>
                                <p:cTn id="23" presetID="9" presetClass="entr" presetSubtype="0" fill="hold"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dissolve">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Idée de substrat</a:t>
            </a:r>
            <a:endParaRPr lang="fr-FR" dirty="0"/>
          </a:p>
        </p:txBody>
      </p:sp>
      <p:sp>
        <p:nvSpPr>
          <p:cNvPr id="3" name="Espace réservé du contenu 2"/>
          <p:cNvSpPr>
            <a:spLocks noGrp="1"/>
          </p:cNvSpPr>
          <p:nvPr>
            <p:ph idx="1"/>
          </p:nvPr>
        </p:nvSpPr>
        <p:spPr>
          <a:xfrm>
            <a:off x="580571" y="1826380"/>
            <a:ext cx="7994953" cy="4426857"/>
          </a:xfrm>
        </p:spPr>
        <p:txBody>
          <a:bodyPr>
            <a:normAutofit/>
          </a:bodyPr>
          <a:lstStyle/>
          <a:p>
            <a:pPr>
              <a:lnSpc>
                <a:spcPts val="2400"/>
              </a:lnSpc>
              <a:spcBef>
                <a:spcPts val="600"/>
              </a:spcBef>
            </a:pPr>
            <a:r>
              <a:rPr lang="fr-FR" dirty="0" smtClean="0"/>
              <a:t>Dans </a:t>
            </a:r>
            <a:r>
              <a:rPr lang="fr-FR" dirty="0" smtClean="0"/>
              <a:t>3) il </a:t>
            </a:r>
            <a:r>
              <a:rPr lang="fr-FR" dirty="0"/>
              <a:t>n’y a pas de substrat, rien qui demeure, mais quelque chose apparaît/disparaît. </a:t>
            </a:r>
            <a:endParaRPr lang="fr-FR" dirty="0" smtClean="0"/>
          </a:p>
          <a:p>
            <a:pPr marL="0" indent="0">
              <a:lnSpc>
                <a:spcPts val="2400"/>
              </a:lnSpc>
              <a:spcBef>
                <a:spcPts val="1400"/>
              </a:spcBef>
              <a:buNone/>
            </a:pPr>
            <a:r>
              <a:rPr lang="fr-FR" dirty="0" smtClean="0"/>
              <a:t>	Idée </a:t>
            </a:r>
            <a:r>
              <a:rPr lang="fr-FR" dirty="0"/>
              <a:t>de création/annihilation (avec ou sans cause</a:t>
            </a:r>
            <a:r>
              <a:rPr lang="fr-FR" dirty="0" smtClean="0"/>
              <a:t>). </a:t>
            </a:r>
            <a:endParaRPr lang="fr-FR" dirty="0"/>
          </a:p>
          <a:p>
            <a:pPr lvl="3">
              <a:lnSpc>
                <a:spcPts val="2400"/>
              </a:lnSpc>
              <a:spcBef>
                <a:spcPts val="0"/>
              </a:spcBef>
              <a:buFontTx/>
              <a:buChar char="-"/>
            </a:pPr>
            <a:r>
              <a:rPr lang="fr-FR" sz="2300" dirty="0" smtClean="0"/>
              <a:t>Soit ce n’est pas un changement </a:t>
            </a:r>
            <a:endParaRPr lang="fr-FR" sz="2300" dirty="0"/>
          </a:p>
          <a:p>
            <a:pPr lvl="3">
              <a:lnSpc>
                <a:spcPts val="2400"/>
              </a:lnSpc>
              <a:spcBef>
                <a:spcPts val="0"/>
              </a:spcBef>
              <a:buFontTx/>
              <a:buChar char="-"/>
            </a:pPr>
            <a:r>
              <a:rPr lang="fr-FR" sz="2300" dirty="0" smtClean="0"/>
              <a:t>Soit il y a deux types de changements: avec et sans substrat</a:t>
            </a:r>
            <a:endParaRPr lang="fr-FR" sz="2300" dirty="0"/>
          </a:p>
        </p:txBody>
      </p:sp>
      <p:pic>
        <p:nvPicPr>
          <p:cNvPr id="4" name="Espace réservé du contenu 3"/>
          <p:cNvPicPr>
            <a:picLocks noChangeAspect="1"/>
          </p:cNvPicPr>
          <p:nvPr/>
        </p:nvPicPr>
        <p:blipFill rotWithShape="1">
          <a:blip r:embed="rId2"/>
          <a:srcRect l="-43155" t="-7886" r="-215229" b="-20299"/>
          <a:stretch/>
        </p:blipFill>
        <p:spPr>
          <a:xfrm>
            <a:off x="4296333" y="3398762"/>
            <a:ext cx="6462328" cy="3459238"/>
          </a:xfrm>
          <a:prstGeom prst="rect">
            <a:avLst/>
          </a:prstGeom>
        </p:spPr>
      </p:pic>
      <p:sp>
        <p:nvSpPr>
          <p:cNvPr id="5" name="Titre 1"/>
          <p:cNvSpPr txBox="1">
            <a:spLocks/>
          </p:cNvSpPr>
          <p:nvPr/>
        </p:nvSpPr>
        <p:spPr>
          <a:xfrm>
            <a:off x="580571" y="4750843"/>
            <a:ext cx="4329867" cy="607347"/>
          </a:xfrm>
          <a:prstGeom prst="rect">
            <a:avLst/>
          </a:prstGeom>
        </p:spPr>
        <p:txBody>
          <a:bodyPr vert="horz" lIns="91440" tIns="45720" rIns="91440" bIns="45720" rtlCol="0" anchor="ctr">
            <a:normAutofit fontScale="70000" lnSpcReduction="20000"/>
          </a:bodyPr>
          <a:lstStyle>
            <a:lvl1pPr algn="ctr" defTabSz="914400" rtl="0" eaLnBrk="1" latinLnBrk="0" hangingPunct="1">
              <a:spcBef>
                <a:spcPct val="0"/>
              </a:spcBef>
              <a:buNone/>
              <a:defRPr sz="4800" kern="1200">
                <a:solidFill>
                  <a:schemeClr val="tx1">
                    <a:lumMod val="75000"/>
                    <a:lumOff val="25000"/>
                  </a:schemeClr>
                </a:solidFill>
                <a:latin typeface="Arial"/>
                <a:ea typeface="+mj-ea"/>
                <a:cs typeface="+mj-cs"/>
              </a:defRPr>
            </a:lvl1pPr>
          </a:lstStyle>
          <a:p>
            <a:r>
              <a:rPr lang="fr-FR" smtClean="0"/>
              <a:t>Création-annihilation</a:t>
            </a:r>
            <a:endParaRPr lang="fr-FR" dirty="0"/>
          </a:p>
        </p:txBody>
      </p:sp>
    </p:spTree>
    <p:extLst>
      <p:ext uri="{BB962C8B-B14F-4D97-AF65-F5344CB8AC3E}">
        <p14:creationId xmlns:p14="http://schemas.microsoft.com/office/powerpoint/2010/main" val="23386858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Cas particuliers</a:t>
            </a:r>
            <a:endParaRPr lang="fr-FR" dirty="0"/>
          </a:p>
        </p:txBody>
      </p:sp>
      <p:sp>
        <p:nvSpPr>
          <p:cNvPr id="3" name="Espace réservé du contenu 2"/>
          <p:cNvSpPr>
            <a:spLocks noGrp="1"/>
          </p:cNvSpPr>
          <p:nvPr>
            <p:ph idx="1"/>
          </p:nvPr>
        </p:nvSpPr>
        <p:spPr>
          <a:xfrm>
            <a:off x="900112" y="1814286"/>
            <a:ext cx="7345363" cy="4390571"/>
          </a:xfrm>
        </p:spPr>
        <p:txBody>
          <a:bodyPr anchor="ctr">
            <a:normAutofit/>
          </a:bodyPr>
          <a:lstStyle/>
          <a:p>
            <a:pPr lvl="0">
              <a:lnSpc>
                <a:spcPts val="2640"/>
              </a:lnSpc>
              <a:spcBef>
                <a:spcPts val="1400"/>
              </a:spcBef>
            </a:pPr>
            <a:r>
              <a:rPr lang="fr-FR" dirty="0"/>
              <a:t>changement de </a:t>
            </a:r>
            <a:r>
              <a:rPr lang="fr-FR" i="1" dirty="0"/>
              <a:t>un</a:t>
            </a:r>
            <a:r>
              <a:rPr lang="fr-FR" dirty="0"/>
              <a:t> vers </a:t>
            </a:r>
            <a:r>
              <a:rPr lang="fr-FR" i="1" dirty="0"/>
              <a:t>plusieurs</a:t>
            </a:r>
            <a:r>
              <a:rPr lang="fr-FR" dirty="0"/>
              <a:t> objets : division cellulaire, division de l’amibe, du ver (fleuve</a:t>
            </a:r>
            <a:r>
              <a:rPr lang="fr-FR" dirty="0" smtClean="0"/>
              <a:t>)</a:t>
            </a:r>
          </a:p>
          <a:p>
            <a:pPr marL="0" lvl="0" indent="0">
              <a:lnSpc>
                <a:spcPts val="2640"/>
              </a:lnSpc>
              <a:spcBef>
                <a:spcPts val="1400"/>
              </a:spcBef>
              <a:buNone/>
            </a:pPr>
            <a:endParaRPr lang="fr-FR" dirty="0" smtClean="0"/>
          </a:p>
          <a:p>
            <a:pPr lvl="0">
              <a:lnSpc>
                <a:spcPts val="2640"/>
              </a:lnSpc>
              <a:spcBef>
                <a:spcPts val="1400"/>
              </a:spcBef>
            </a:pPr>
            <a:endParaRPr lang="fr-FR" dirty="0"/>
          </a:p>
          <a:p>
            <a:pPr lvl="0">
              <a:lnSpc>
                <a:spcPts val="2640"/>
              </a:lnSpc>
              <a:spcBef>
                <a:spcPts val="1400"/>
              </a:spcBef>
            </a:pPr>
            <a:r>
              <a:rPr lang="fr-FR" dirty="0" smtClean="0"/>
              <a:t>changement </a:t>
            </a:r>
            <a:r>
              <a:rPr lang="fr-FR" dirty="0"/>
              <a:t>de </a:t>
            </a:r>
            <a:r>
              <a:rPr lang="fr-FR" i="1" dirty="0"/>
              <a:t>plusieurs</a:t>
            </a:r>
            <a:r>
              <a:rPr lang="fr-FR" dirty="0"/>
              <a:t> vers </a:t>
            </a:r>
            <a:r>
              <a:rPr lang="fr-FR" i="1" dirty="0"/>
              <a:t>un</a:t>
            </a:r>
            <a:r>
              <a:rPr lang="fr-FR" dirty="0"/>
              <a:t> : génération/fécondation d’un individu à partir de deux, et transformation des gamètes en un être </a:t>
            </a:r>
            <a:r>
              <a:rPr lang="fr-FR" dirty="0" smtClean="0"/>
              <a:t>vivant</a:t>
            </a:r>
          </a:p>
          <a:p>
            <a:pPr marL="0" lvl="0" indent="0">
              <a:lnSpc>
                <a:spcPts val="2640"/>
              </a:lnSpc>
              <a:spcBef>
                <a:spcPts val="1400"/>
              </a:spcBef>
              <a:buNone/>
            </a:pPr>
            <a:endParaRPr lang="fr-FR" dirty="0"/>
          </a:p>
          <a:p>
            <a:pPr marL="0" lvl="0" indent="0">
              <a:lnSpc>
                <a:spcPts val="2640"/>
              </a:lnSpc>
              <a:spcBef>
                <a:spcPts val="1400"/>
              </a:spcBef>
              <a:buNone/>
            </a:pPr>
            <a:endParaRPr lang="fr-FR" dirty="0"/>
          </a:p>
        </p:txBody>
      </p:sp>
      <p:cxnSp>
        <p:nvCxnSpPr>
          <p:cNvPr id="5" name="Connecteur droit 4"/>
          <p:cNvCxnSpPr/>
          <p:nvPr/>
        </p:nvCxnSpPr>
        <p:spPr>
          <a:xfrm>
            <a:off x="1548190" y="3326190"/>
            <a:ext cx="217714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Connecteur droit 6"/>
          <p:cNvCxnSpPr/>
          <p:nvPr/>
        </p:nvCxnSpPr>
        <p:spPr>
          <a:xfrm flipV="1">
            <a:off x="3725333" y="2806094"/>
            <a:ext cx="2177143" cy="527354"/>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a:off x="3725333" y="3333448"/>
            <a:ext cx="2177143" cy="452361"/>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a:off x="1548190" y="5055810"/>
            <a:ext cx="2177143" cy="520095"/>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flipV="1">
            <a:off x="1548190" y="5575906"/>
            <a:ext cx="2177143" cy="544284"/>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a:off x="3725333" y="5575905"/>
            <a:ext cx="2177143"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9676512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Changement et substrat</a:t>
            </a:r>
            <a:endParaRPr lang="fr-FR" dirty="0"/>
          </a:p>
        </p:txBody>
      </p:sp>
      <p:sp>
        <p:nvSpPr>
          <p:cNvPr id="3" name="Espace réservé du contenu 2"/>
          <p:cNvSpPr>
            <a:spLocks noGrp="1"/>
          </p:cNvSpPr>
          <p:nvPr>
            <p:ph idx="1"/>
          </p:nvPr>
        </p:nvSpPr>
        <p:spPr/>
        <p:txBody>
          <a:bodyPr/>
          <a:lstStyle/>
          <a:p>
            <a:pPr marL="0" indent="0">
              <a:buNone/>
            </a:pPr>
            <a:r>
              <a:rPr lang="fr-FR" dirty="0" smtClean="0"/>
              <a:t>Le bloc est changé en statue, substrat = marbre</a:t>
            </a:r>
            <a:endParaRPr lang="fr-FR" dirty="0"/>
          </a:p>
        </p:txBody>
      </p:sp>
      <p:sp>
        <p:nvSpPr>
          <p:cNvPr id="4" name="Rectangle 3"/>
          <p:cNvSpPr/>
          <p:nvPr/>
        </p:nvSpPr>
        <p:spPr>
          <a:xfrm>
            <a:off x="1390953" y="2993143"/>
            <a:ext cx="1717524" cy="1560286"/>
          </a:xfrm>
          <a:prstGeom prst="rect">
            <a:avLst/>
          </a:prstGeom>
          <a:ln w="6350" cmpd="sng">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 name="Ellipse 4"/>
          <p:cNvSpPr/>
          <p:nvPr/>
        </p:nvSpPr>
        <p:spPr>
          <a:xfrm>
            <a:off x="6180666" y="2993143"/>
            <a:ext cx="1669143" cy="1560286"/>
          </a:xfrm>
          <a:prstGeom prst="ellipse">
            <a:avLst/>
          </a:prstGeom>
          <a:ln w="6350" cmpd="sng">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6" name="ZoneTexte 5"/>
          <p:cNvSpPr txBox="1"/>
          <p:nvPr/>
        </p:nvSpPr>
        <p:spPr>
          <a:xfrm>
            <a:off x="1572380" y="4553429"/>
            <a:ext cx="1790096" cy="369332"/>
          </a:xfrm>
          <a:prstGeom prst="rect">
            <a:avLst/>
          </a:prstGeom>
          <a:noFill/>
        </p:spPr>
        <p:txBody>
          <a:bodyPr wrap="square" rtlCol="0">
            <a:spAutoFit/>
          </a:bodyPr>
          <a:lstStyle/>
          <a:p>
            <a:r>
              <a:rPr lang="fr-FR" dirty="0" smtClean="0"/>
              <a:t>Bloc de marbre</a:t>
            </a:r>
            <a:endParaRPr lang="fr-FR" dirty="0"/>
          </a:p>
        </p:txBody>
      </p:sp>
      <p:sp>
        <p:nvSpPr>
          <p:cNvPr id="7" name="ZoneTexte 6"/>
          <p:cNvSpPr txBox="1"/>
          <p:nvPr/>
        </p:nvSpPr>
        <p:spPr>
          <a:xfrm>
            <a:off x="5987143" y="4553429"/>
            <a:ext cx="1862666" cy="369332"/>
          </a:xfrm>
          <a:prstGeom prst="rect">
            <a:avLst/>
          </a:prstGeom>
          <a:noFill/>
        </p:spPr>
        <p:txBody>
          <a:bodyPr wrap="square" rtlCol="0">
            <a:spAutoFit/>
          </a:bodyPr>
          <a:lstStyle/>
          <a:p>
            <a:r>
              <a:rPr lang="fr-FR" dirty="0" smtClean="0"/>
              <a:t>Statue de César</a:t>
            </a:r>
            <a:endParaRPr lang="fr-FR" dirty="0"/>
          </a:p>
        </p:txBody>
      </p:sp>
      <p:cxnSp>
        <p:nvCxnSpPr>
          <p:cNvPr id="8" name="Connecteur droit avec flèche 7"/>
          <p:cNvCxnSpPr/>
          <p:nvPr/>
        </p:nvCxnSpPr>
        <p:spPr>
          <a:xfrm>
            <a:off x="3108477" y="3693810"/>
            <a:ext cx="3072189" cy="0"/>
          </a:xfrm>
          <a:prstGeom prst="straightConnector1">
            <a:avLst/>
          </a:prstGeom>
          <a:ln w="6350" cmpd="sng">
            <a:prstDash val="dash"/>
            <a:tailEnd type="arrow"/>
          </a:ln>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a:off x="1572381" y="5242857"/>
            <a:ext cx="5825066" cy="0"/>
          </a:xfrm>
          <a:prstGeom prst="line">
            <a:avLst/>
          </a:prstGeom>
          <a:ln w="635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0" name="Ellipse 9"/>
          <p:cNvSpPr/>
          <p:nvPr/>
        </p:nvSpPr>
        <p:spPr>
          <a:xfrm>
            <a:off x="2310190" y="5134001"/>
            <a:ext cx="145143" cy="154576"/>
          </a:xfrm>
          <a:prstGeom prst="ellipse">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1" name="Ellipse 10"/>
          <p:cNvSpPr/>
          <p:nvPr/>
        </p:nvSpPr>
        <p:spPr>
          <a:xfrm>
            <a:off x="6724952" y="5134001"/>
            <a:ext cx="181429" cy="1545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2" name="ZoneTexte 11"/>
          <p:cNvSpPr txBox="1"/>
          <p:nvPr/>
        </p:nvSpPr>
        <p:spPr>
          <a:xfrm>
            <a:off x="2065261" y="5593619"/>
            <a:ext cx="489857" cy="369332"/>
          </a:xfrm>
          <a:prstGeom prst="rect">
            <a:avLst/>
          </a:prstGeom>
          <a:noFill/>
        </p:spPr>
        <p:txBody>
          <a:bodyPr wrap="square" rtlCol="0">
            <a:spAutoFit/>
          </a:bodyPr>
          <a:lstStyle/>
          <a:p>
            <a:r>
              <a:rPr lang="fr-FR" dirty="0" smtClean="0"/>
              <a:t>T1</a:t>
            </a:r>
            <a:endParaRPr lang="fr-FR" dirty="0"/>
          </a:p>
        </p:txBody>
      </p:sp>
      <p:sp>
        <p:nvSpPr>
          <p:cNvPr id="13" name="ZoneTexte 12"/>
          <p:cNvSpPr txBox="1"/>
          <p:nvPr/>
        </p:nvSpPr>
        <p:spPr>
          <a:xfrm>
            <a:off x="6579809" y="5593619"/>
            <a:ext cx="532191" cy="369332"/>
          </a:xfrm>
          <a:prstGeom prst="rect">
            <a:avLst/>
          </a:prstGeom>
          <a:noFill/>
        </p:spPr>
        <p:txBody>
          <a:bodyPr wrap="square" rtlCol="0">
            <a:spAutoFit/>
          </a:bodyPr>
          <a:lstStyle/>
          <a:p>
            <a:r>
              <a:rPr lang="fr-FR" dirty="0" smtClean="0"/>
              <a:t>T2</a:t>
            </a:r>
            <a:endParaRPr lang="fr-FR" dirty="0"/>
          </a:p>
        </p:txBody>
      </p:sp>
      <p:sp>
        <p:nvSpPr>
          <p:cNvPr id="14" name="ZoneTexte 13"/>
          <p:cNvSpPr txBox="1"/>
          <p:nvPr/>
        </p:nvSpPr>
        <p:spPr>
          <a:xfrm>
            <a:off x="4184952" y="5566191"/>
            <a:ext cx="1028095" cy="369332"/>
          </a:xfrm>
          <a:prstGeom prst="rect">
            <a:avLst/>
          </a:prstGeom>
          <a:noFill/>
        </p:spPr>
        <p:txBody>
          <a:bodyPr wrap="square" rtlCol="0">
            <a:spAutoFit/>
          </a:bodyPr>
          <a:lstStyle/>
          <a:p>
            <a:r>
              <a:rPr lang="fr-FR" dirty="0" smtClean="0"/>
              <a:t>Temps</a:t>
            </a:r>
            <a:endParaRPr lang="fr-FR" dirty="0"/>
          </a:p>
        </p:txBody>
      </p:sp>
      <p:sp>
        <p:nvSpPr>
          <p:cNvPr id="16" name="Rectangle 15"/>
          <p:cNvSpPr/>
          <p:nvPr/>
        </p:nvSpPr>
        <p:spPr>
          <a:xfrm>
            <a:off x="1572379" y="3102000"/>
            <a:ext cx="1354667" cy="471714"/>
          </a:xfrm>
          <a:prstGeom prst="rect">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7" name="ZoneTexte 16"/>
          <p:cNvSpPr txBox="1"/>
          <p:nvPr/>
        </p:nvSpPr>
        <p:spPr>
          <a:xfrm>
            <a:off x="1790094" y="3102000"/>
            <a:ext cx="1040191" cy="369332"/>
          </a:xfrm>
          <a:prstGeom prst="rect">
            <a:avLst/>
          </a:prstGeom>
          <a:noFill/>
        </p:spPr>
        <p:txBody>
          <a:bodyPr wrap="square" rtlCol="0">
            <a:spAutoFit/>
          </a:bodyPr>
          <a:lstStyle/>
          <a:p>
            <a:r>
              <a:rPr lang="fr-FR" dirty="0" smtClean="0"/>
              <a:t>Forme</a:t>
            </a:r>
            <a:r>
              <a:rPr lang="fr-FR" baseline="-25000" dirty="0" smtClean="0"/>
              <a:t>1</a:t>
            </a:r>
            <a:endParaRPr lang="fr-FR" dirty="0"/>
          </a:p>
        </p:txBody>
      </p:sp>
      <p:sp>
        <p:nvSpPr>
          <p:cNvPr id="18" name="Rectangle 17"/>
          <p:cNvSpPr/>
          <p:nvPr/>
        </p:nvSpPr>
        <p:spPr>
          <a:xfrm>
            <a:off x="1593545" y="3864000"/>
            <a:ext cx="1354667" cy="471714"/>
          </a:xfrm>
          <a:prstGeom prst="rect">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9" name="ZoneTexte 18"/>
          <p:cNvSpPr txBox="1"/>
          <p:nvPr/>
        </p:nvSpPr>
        <p:spPr>
          <a:xfrm>
            <a:off x="1811260" y="3864000"/>
            <a:ext cx="1040191" cy="369332"/>
          </a:xfrm>
          <a:prstGeom prst="rect">
            <a:avLst/>
          </a:prstGeom>
          <a:noFill/>
        </p:spPr>
        <p:txBody>
          <a:bodyPr wrap="square" rtlCol="0">
            <a:spAutoFit/>
          </a:bodyPr>
          <a:lstStyle/>
          <a:p>
            <a:r>
              <a:rPr lang="fr-FR" dirty="0" smtClean="0"/>
              <a:t>Marbre</a:t>
            </a:r>
            <a:r>
              <a:rPr lang="fr-FR" baseline="-25000" dirty="0" smtClean="0"/>
              <a:t>1</a:t>
            </a:r>
            <a:endParaRPr lang="fr-FR" dirty="0"/>
          </a:p>
        </p:txBody>
      </p:sp>
      <p:sp>
        <p:nvSpPr>
          <p:cNvPr id="21" name="Rectangle 20"/>
          <p:cNvSpPr/>
          <p:nvPr/>
        </p:nvSpPr>
        <p:spPr>
          <a:xfrm>
            <a:off x="6374189" y="3204382"/>
            <a:ext cx="1354667" cy="471714"/>
          </a:xfrm>
          <a:prstGeom prst="rect">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2" name="ZoneTexte 21"/>
          <p:cNvSpPr txBox="1"/>
          <p:nvPr/>
        </p:nvSpPr>
        <p:spPr>
          <a:xfrm>
            <a:off x="6591904" y="3204382"/>
            <a:ext cx="1040191" cy="369332"/>
          </a:xfrm>
          <a:prstGeom prst="rect">
            <a:avLst/>
          </a:prstGeom>
          <a:noFill/>
        </p:spPr>
        <p:txBody>
          <a:bodyPr wrap="square" rtlCol="0">
            <a:spAutoFit/>
          </a:bodyPr>
          <a:lstStyle/>
          <a:p>
            <a:r>
              <a:rPr lang="fr-FR" dirty="0" smtClean="0"/>
              <a:t>Forme</a:t>
            </a:r>
            <a:r>
              <a:rPr lang="fr-FR" baseline="-25000" dirty="0"/>
              <a:t>2</a:t>
            </a:r>
            <a:endParaRPr lang="fr-FR" dirty="0"/>
          </a:p>
        </p:txBody>
      </p:sp>
      <p:sp>
        <p:nvSpPr>
          <p:cNvPr id="23" name="Rectangle 22"/>
          <p:cNvSpPr/>
          <p:nvPr/>
        </p:nvSpPr>
        <p:spPr>
          <a:xfrm>
            <a:off x="6362094" y="3864000"/>
            <a:ext cx="1354667" cy="471714"/>
          </a:xfrm>
          <a:prstGeom prst="rect">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4" name="ZoneTexte 23"/>
          <p:cNvSpPr txBox="1"/>
          <p:nvPr/>
        </p:nvSpPr>
        <p:spPr>
          <a:xfrm>
            <a:off x="6579809" y="3864000"/>
            <a:ext cx="1040191" cy="369332"/>
          </a:xfrm>
          <a:prstGeom prst="rect">
            <a:avLst/>
          </a:prstGeom>
          <a:noFill/>
        </p:spPr>
        <p:txBody>
          <a:bodyPr wrap="square" rtlCol="0">
            <a:spAutoFit/>
          </a:bodyPr>
          <a:lstStyle/>
          <a:p>
            <a:r>
              <a:rPr lang="fr-FR" dirty="0" smtClean="0"/>
              <a:t>Marbre</a:t>
            </a:r>
            <a:r>
              <a:rPr lang="fr-FR" baseline="-25000" dirty="0" smtClean="0"/>
              <a:t>1</a:t>
            </a:r>
            <a:endParaRPr lang="fr-FR" dirty="0"/>
          </a:p>
        </p:txBody>
      </p:sp>
      <p:sp>
        <p:nvSpPr>
          <p:cNvPr id="25" name="ZoneTexte 24"/>
          <p:cNvSpPr txBox="1"/>
          <p:nvPr/>
        </p:nvSpPr>
        <p:spPr>
          <a:xfrm>
            <a:off x="4596190" y="2968525"/>
            <a:ext cx="241903" cy="369332"/>
          </a:xfrm>
          <a:prstGeom prst="rect">
            <a:avLst/>
          </a:prstGeom>
          <a:noFill/>
        </p:spPr>
        <p:txBody>
          <a:bodyPr wrap="square" rtlCol="0">
            <a:spAutoFit/>
          </a:bodyPr>
          <a:lstStyle/>
          <a:p>
            <a:r>
              <a:rPr lang="fr-FR" dirty="0" smtClean="0"/>
              <a:t>≠</a:t>
            </a:r>
            <a:endParaRPr lang="fr-FR" dirty="0"/>
          </a:p>
        </p:txBody>
      </p:sp>
      <p:sp>
        <p:nvSpPr>
          <p:cNvPr id="26" name="ZoneTexte 25"/>
          <p:cNvSpPr txBox="1"/>
          <p:nvPr/>
        </p:nvSpPr>
        <p:spPr>
          <a:xfrm>
            <a:off x="4596190" y="4076095"/>
            <a:ext cx="350762" cy="369332"/>
          </a:xfrm>
          <a:prstGeom prst="rect">
            <a:avLst/>
          </a:prstGeom>
          <a:noFill/>
        </p:spPr>
        <p:txBody>
          <a:bodyPr wrap="square" rtlCol="0">
            <a:spAutoFit/>
          </a:bodyPr>
          <a:lstStyle/>
          <a:p>
            <a:r>
              <a:rPr lang="fr-FR" dirty="0" smtClean="0"/>
              <a:t>=</a:t>
            </a:r>
            <a:endParaRPr lang="fr-FR" dirty="0"/>
          </a:p>
        </p:txBody>
      </p:sp>
      <p:cxnSp>
        <p:nvCxnSpPr>
          <p:cNvPr id="27" name="Connecteur droit avec flèche 26"/>
          <p:cNvCxnSpPr/>
          <p:nvPr/>
        </p:nvCxnSpPr>
        <p:spPr>
          <a:xfrm>
            <a:off x="2878666" y="3337857"/>
            <a:ext cx="3435048" cy="0"/>
          </a:xfrm>
          <a:prstGeom prst="straightConnector1">
            <a:avLst/>
          </a:prstGeom>
          <a:ln w="6350" cmpd="sng">
            <a:prstDash val="solid"/>
            <a:tailEnd type="arrow"/>
          </a:ln>
        </p:spPr>
        <p:style>
          <a:lnRef idx="2">
            <a:schemeClr val="accent1"/>
          </a:lnRef>
          <a:fillRef idx="0">
            <a:schemeClr val="accent1"/>
          </a:fillRef>
          <a:effectRef idx="1">
            <a:schemeClr val="accent1"/>
          </a:effectRef>
          <a:fontRef idx="minor">
            <a:schemeClr val="tx1"/>
          </a:fontRef>
        </p:style>
      </p:cxnSp>
      <p:cxnSp>
        <p:nvCxnSpPr>
          <p:cNvPr id="28" name="Connecteur droit avec flèche 27"/>
          <p:cNvCxnSpPr/>
          <p:nvPr/>
        </p:nvCxnSpPr>
        <p:spPr>
          <a:xfrm>
            <a:off x="2948212" y="4076095"/>
            <a:ext cx="3435048" cy="0"/>
          </a:xfrm>
          <a:prstGeom prst="straightConnector1">
            <a:avLst/>
          </a:prstGeom>
          <a:ln w="6350" cmpd="sng">
            <a:prstDash val="solid"/>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7941612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3810" y="244158"/>
            <a:ext cx="8164285" cy="1339850"/>
          </a:xfrm>
        </p:spPr>
        <p:txBody>
          <a:bodyPr>
            <a:normAutofit/>
          </a:bodyPr>
          <a:lstStyle/>
          <a:p>
            <a:r>
              <a:rPr lang="fr-FR" sz="3600" dirty="0" smtClean="0"/>
              <a:t>Définition générale du changement </a:t>
            </a:r>
            <a:endParaRPr lang="fr-FR" sz="3600" dirty="0"/>
          </a:p>
        </p:txBody>
      </p:sp>
      <p:sp>
        <p:nvSpPr>
          <p:cNvPr id="3" name="Espace réservé du contenu 2"/>
          <p:cNvSpPr>
            <a:spLocks noGrp="1"/>
          </p:cNvSpPr>
          <p:nvPr>
            <p:ph idx="1"/>
          </p:nvPr>
        </p:nvSpPr>
        <p:spPr>
          <a:xfrm>
            <a:off x="774095" y="1838476"/>
            <a:ext cx="7668381" cy="4402667"/>
          </a:xfrm>
        </p:spPr>
        <p:txBody>
          <a:bodyPr anchor="ctr">
            <a:normAutofit/>
          </a:bodyPr>
          <a:lstStyle/>
          <a:p>
            <a:pPr marL="0" indent="0">
              <a:lnSpc>
                <a:spcPts val="2880"/>
              </a:lnSpc>
              <a:spcBef>
                <a:spcPts val="800"/>
              </a:spcBef>
              <a:buNone/>
            </a:pPr>
            <a:r>
              <a:rPr lang="fr-FR" dirty="0"/>
              <a:t>Un changement survient entre deux </a:t>
            </a:r>
            <a:r>
              <a:rPr lang="fr-FR" dirty="0" smtClean="0"/>
              <a:t>moments </a:t>
            </a:r>
            <a:r>
              <a:rPr lang="fr-FR" dirty="0"/>
              <a:t>T1 et T2 si et seulement si</a:t>
            </a:r>
          </a:p>
          <a:p>
            <a:pPr marL="514350" lvl="0" indent="-514350">
              <a:lnSpc>
                <a:spcPts val="2880"/>
              </a:lnSpc>
              <a:spcBef>
                <a:spcPts val="800"/>
              </a:spcBef>
              <a:buFont typeface="+mj-lt"/>
              <a:buAutoNum type="romanLcPeriod"/>
            </a:pPr>
            <a:r>
              <a:rPr lang="fr-FR" dirty="0" smtClean="0"/>
              <a:t>Un substrat </a:t>
            </a:r>
            <a:r>
              <a:rPr lang="fr-FR" i="1" dirty="0" smtClean="0"/>
              <a:t>S </a:t>
            </a:r>
            <a:r>
              <a:rPr lang="fr-FR" dirty="0" smtClean="0"/>
              <a:t>demeure </a:t>
            </a:r>
            <a:r>
              <a:rPr lang="fr-FR" dirty="0"/>
              <a:t>entre T1 et T2</a:t>
            </a:r>
          </a:p>
          <a:p>
            <a:pPr marL="514350" lvl="0" indent="-514350">
              <a:lnSpc>
                <a:spcPts val="2880"/>
              </a:lnSpc>
              <a:spcBef>
                <a:spcPts val="800"/>
              </a:spcBef>
              <a:buFont typeface="+mj-lt"/>
              <a:buAutoNum type="romanLcPeriod"/>
            </a:pPr>
            <a:r>
              <a:rPr lang="fr-FR" dirty="0"/>
              <a:t>Il y a </a:t>
            </a:r>
            <a:r>
              <a:rPr lang="fr-FR" dirty="0" smtClean="0"/>
              <a:t>des propriétés</a:t>
            </a:r>
            <a:r>
              <a:rPr lang="fr-FR" dirty="0"/>
              <a:t> </a:t>
            </a:r>
            <a:r>
              <a:rPr lang="fr-FR" dirty="0" smtClean="0"/>
              <a:t>: la </a:t>
            </a:r>
            <a:r>
              <a:rPr lang="fr-FR" i="1" dirty="0" err="1"/>
              <a:t>F-</a:t>
            </a:r>
            <a:r>
              <a:rPr lang="fr-FR" i="1" dirty="0" err="1" smtClean="0"/>
              <a:t>té</a:t>
            </a:r>
            <a:r>
              <a:rPr lang="fr-FR" i="1" dirty="0" smtClean="0"/>
              <a:t>, </a:t>
            </a:r>
            <a:r>
              <a:rPr lang="fr-FR" dirty="0" smtClean="0"/>
              <a:t>la</a:t>
            </a:r>
            <a:r>
              <a:rPr lang="fr-FR" i="1" dirty="0" smtClean="0"/>
              <a:t> </a:t>
            </a:r>
            <a:r>
              <a:rPr lang="fr-FR" i="1" dirty="0" err="1" smtClean="0"/>
              <a:t>G</a:t>
            </a:r>
            <a:r>
              <a:rPr lang="fr-FR" i="1" dirty="0" err="1"/>
              <a:t>-</a:t>
            </a:r>
            <a:r>
              <a:rPr lang="fr-FR" i="1" dirty="0" err="1" smtClean="0"/>
              <a:t>té</a:t>
            </a:r>
            <a:endParaRPr lang="fr-FR" dirty="0"/>
          </a:p>
          <a:p>
            <a:pPr marL="514350" lvl="0" indent="-514350">
              <a:lnSpc>
                <a:spcPts val="2880"/>
              </a:lnSpc>
              <a:spcBef>
                <a:spcPts val="800"/>
              </a:spcBef>
              <a:buFont typeface="+mj-lt"/>
              <a:buAutoNum type="romanLcPeriod"/>
            </a:pPr>
            <a:r>
              <a:rPr lang="fr-FR" dirty="0" smtClean="0"/>
              <a:t> </a:t>
            </a:r>
            <a:r>
              <a:rPr lang="fr-FR" i="1" dirty="0" smtClean="0"/>
              <a:t>S </a:t>
            </a:r>
            <a:r>
              <a:rPr lang="fr-FR" dirty="0"/>
              <a:t>a la </a:t>
            </a:r>
            <a:r>
              <a:rPr lang="fr-FR" i="1" dirty="0" err="1"/>
              <a:t>F-té</a:t>
            </a:r>
            <a:r>
              <a:rPr lang="fr-FR" dirty="0"/>
              <a:t> à T1, formant un composé </a:t>
            </a:r>
            <a:r>
              <a:rPr lang="fr-FR" dirty="0" smtClean="0"/>
              <a:t>C</a:t>
            </a:r>
            <a:r>
              <a:rPr lang="fr-FR" baseline="-25000" dirty="0" smtClean="0"/>
              <a:t>1</a:t>
            </a:r>
            <a:r>
              <a:rPr lang="fr-FR" dirty="0" smtClean="0"/>
              <a:t> </a:t>
            </a:r>
            <a:r>
              <a:rPr lang="fr-FR" dirty="0"/>
              <a:t>(C</a:t>
            </a:r>
            <a:r>
              <a:rPr lang="fr-FR" baseline="-25000" dirty="0"/>
              <a:t>1</a:t>
            </a:r>
            <a:r>
              <a:rPr lang="fr-FR" dirty="0"/>
              <a:t> est F à T1), et </a:t>
            </a:r>
            <a:r>
              <a:rPr lang="fr-FR" i="1" dirty="0"/>
              <a:t>S</a:t>
            </a:r>
            <a:r>
              <a:rPr lang="fr-FR" i="1" dirty="0" smtClean="0"/>
              <a:t> </a:t>
            </a:r>
            <a:r>
              <a:rPr lang="fr-FR" dirty="0"/>
              <a:t>a la </a:t>
            </a:r>
            <a:r>
              <a:rPr lang="fr-FR" i="1" dirty="0" err="1"/>
              <a:t>G-té</a:t>
            </a:r>
            <a:r>
              <a:rPr lang="fr-FR" dirty="0"/>
              <a:t> à T2, formant un composé </a:t>
            </a:r>
            <a:r>
              <a:rPr lang="fr-FR" dirty="0" smtClean="0"/>
              <a:t>C</a:t>
            </a:r>
            <a:r>
              <a:rPr lang="fr-FR" baseline="-25000" dirty="0" smtClean="0"/>
              <a:t>2</a:t>
            </a:r>
            <a:r>
              <a:rPr lang="fr-FR" dirty="0" smtClean="0"/>
              <a:t> </a:t>
            </a:r>
            <a:r>
              <a:rPr lang="fr-FR" dirty="0"/>
              <a:t>(C</a:t>
            </a:r>
            <a:r>
              <a:rPr lang="fr-FR" baseline="-25000" dirty="0"/>
              <a:t>2</a:t>
            </a:r>
            <a:r>
              <a:rPr lang="fr-FR" dirty="0"/>
              <a:t> est G à T2</a:t>
            </a:r>
            <a:r>
              <a:rPr lang="fr-FR" dirty="0" smtClean="0"/>
              <a:t>)</a:t>
            </a:r>
            <a:endParaRPr lang="fr-FR" i="1" dirty="0"/>
          </a:p>
        </p:txBody>
      </p:sp>
    </p:spTree>
    <p:extLst>
      <p:ext uri="{BB962C8B-B14F-4D97-AF65-F5344CB8AC3E}">
        <p14:creationId xmlns:p14="http://schemas.microsoft.com/office/powerpoint/2010/main" val="369861613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C</a:t>
            </a:r>
            <a:r>
              <a:rPr lang="fr-FR" dirty="0" smtClean="0"/>
              <a:t>hangement </a:t>
            </a:r>
            <a:r>
              <a:rPr lang="fr-FR" dirty="0" smtClean="0"/>
              <a:t>extrinsèque</a:t>
            </a:r>
            <a:endParaRPr lang="fr-FR" dirty="0"/>
          </a:p>
        </p:txBody>
      </p:sp>
      <p:sp>
        <p:nvSpPr>
          <p:cNvPr id="3" name="Espace réservé du contenu 2"/>
          <p:cNvSpPr>
            <a:spLocks noGrp="1"/>
          </p:cNvSpPr>
          <p:nvPr>
            <p:ph idx="1"/>
          </p:nvPr>
        </p:nvSpPr>
        <p:spPr>
          <a:xfrm>
            <a:off x="677333" y="1862667"/>
            <a:ext cx="7910285" cy="4426857"/>
          </a:xfrm>
        </p:spPr>
        <p:txBody>
          <a:bodyPr anchor="ctr">
            <a:normAutofit/>
          </a:bodyPr>
          <a:lstStyle/>
          <a:p>
            <a:pPr marL="0" indent="0">
              <a:lnSpc>
                <a:spcPts val="2640"/>
              </a:lnSpc>
              <a:spcBef>
                <a:spcPts val="800"/>
              </a:spcBef>
              <a:buNone/>
            </a:pPr>
            <a:r>
              <a:rPr lang="fr-FR" dirty="0"/>
              <a:t>Généralité de la description </a:t>
            </a:r>
            <a:r>
              <a:rPr lang="fr-FR" dirty="0" smtClean="0"/>
              <a:t>précédente: vaut aussi pour</a:t>
            </a:r>
            <a:endParaRPr lang="fr-FR" dirty="0"/>
          </a:p>
          <a:p>
            <a:pPr lvl="0">
              <a:lnSpc>
                <a:spcPts val="2640"/>
              </a:lnSpc>
              <a:spcBef>
                <a:spcPts val="800"/>
              </a:spcBef>
            </a:pPr>
            <a:r>
              <a:rPr lang="fr-FR" dirty="0"/>
              <a:t>mouvement local : </a:t>
            </a:r>
            <a:endParaRPr lang="fr-FR" dirty="0" smtClean="0"/>
          </a:p>
          <a:p>
            <a:pPr lvl="1">
              <a:lnSpc>
                <a:spcPts val="2640"/>
              </a:lnSpc>
              <a:spcBef>
                <a:spcPts val="800"/>
              </a:spcBef>
              <a:buFont typeface="Wingdings" charset="2"/>
              <a:buChar char="Ø"/>
            </a:pPr>
            <a:r>
              <a:rPr lang="fr-FR" dirty="0" smtClean="0"/>
              <a:t>substrat </a:t>
            </a:r>
            <a:r>
              <a:rPr lang="fr-FR" dirty="0" smtClean="0"/>
              <a:t>= </a:t>
            </a:r>
            <a:r>
              <a:rPr lang="fr-FR" dirty="0"/>
              <a:t>objet, </a:t>
            </a:r>
            <a:endParaRPr lang="fr-FR" dirty="0" smtClean="0"/>
          </a:p>
          <a:p>
            <a:pPr lvl="1">
              <a:lnSpc>
                <a:spcPts val="2640"/>
              </a:lnSpc>
              <a:spcBef>
                <a:spcPts val="200"/>
              </a:spcBef>
              <a:buFont typeface="Wingdings" charset="2"/>
              <a:buChar char="Ø"/>
            </a:pPr>
            <a:r>
              <a:rPr lang="fr-FR" dirty="0" smtClean="0"/>
              <a:t>propriété </a:t>
            </a:r>
            <a:r>
              <a:rPr lang="fr-FR" dirty="0" smtClean="0"/>
              <a:t>= </a:t>
            </a:r>
            <a:r>
              <a:rPr lang="fr-FR" dirty="0"/>
              <a:t>localisation ? </a:t>
            </a:r>
            <a:r>
              <a:rPr lang="fr-FR" dirty="0" smtClean="0"/>
              <a:t>(relation à l’espace)</a:t>
            </a:r>
            <a:endParaRPr lang="fr-FR" dirty="0"/>
          </a:p>
          <a:p>
            <a:pPr lvl="0">
              <a:lnSpc>
                <a:spcPts val="2640"/>
              </a:lnSpc>
              <a:spcBef>
                <a:spcPts val="800"/>
              </a:spcBef>
            </a:pPr>
            <a:r>
              <a:rPr lang="fr-FR" dirty="0"/>
              <a:t>passage du temps : </a:t>
            </a:r>
            <a:endParaRPr lang="fr-FR" dirty="0" smtClean="0"/>
          </a:p>
          <a:p>
            <a:pPr lvl="1">
              <a:lnSpc>
                <a:spcPts val="2640"/>
              </a:lnSpc>
              <a:buFont typeface="Wingdings" charset="2"/>
              <a:buChar char="Ø"/>
            </a:pPr>
            <a:r>
              <a:rPr lang="fr-FR" dirty="0" smtClean="0"/>
              <a:t>substrat </a:t>
            </a:r>
            <a:r>
              <a:rPr lang="fr-FR" dirty="0" smtClean="0"/>
              <a:t>= </a:t>
            </a:r>
            <a:r>
              <a:rPr lang="fr-FR" dirty="0"/>
              <a:t>objet (espace), </a:t>
            </a:r>
            <a:endParaRPr lang="fr-FR" dirty="0" smtClean="0"/>
          </a:p>
          <a:p>
            <a:pPr lvl="1">
              <a:lnSpc>
                <a:spcPts val="2640"/>
              </a:lnSpc>
              <a:spcBef>
                <a:spcPts val="0"/>
              </a:spcBef>
              <a:buFont typeface="Wingdings" charset="2"/>
              <a:buChar char="Ø"/>
            </a:pPr>
            <a:r>
              <a:rPr lang="fr-FR" dirty="0" smtClean="0"/>
              <a:t>propriété </a:t>
            </a:r>
            <a:r>
              <a:rPr lang="fr-FR" dirty="0" smtClean="0"/>
              <a:t>= </a:t>
            </a:r>
            <a:r>
              <a:rPr lang="fr-FR" dirty="0"/>
              <a:t>datation </a:t>
            </a:r>
            <a:r>
              <a:rPr lang="fr-FR" dirty="0" smtClean="0"/>
              <a:t>? (relation au temps)</a:t>
            </a:r>
            <a:endParaRPr lang="fr-FR" dirty="0"/>
          </a:p>
          <a:p>
            <a:pPr lvl="0">
              <a:lnSpc>
                <a:spcPts val="2640"/>
              </a:lnSpc>
              <a:spcBef>
                <a:spcPts val="800"/>
              </a:spcBef>
            </a:pPr>
            <a:r>
              <a:rPr lang="fr-FR" dirty="0"/>
              <a:t>changement de Cambridge : Socrate devient plus petit que Théétète (qui grandit) : </a:t>
            </a:r>
            <a:endParaRPr lang="fr-FR" dirty="0" smtClean="0"/>
          </a:p>
          <a:p>
            <a:pPr lvl="1">
              <a:lnSpc>
                <a:spcPts val="2640"/>
              </a:lnSpc>
              <a:buFont typeface="Wingdings" charset="2"/>
              <a:buChar char="Ø"/>
            </a:pPr>
            <a:r>
              <a:rPr lang="fr-FR" dirty="0"/>
              <a:t>substrat = </a:t>
            </a:r>
            <a:r>
              <a:rPr lang="fr-FR" dirty="0" smtClean="0"/>
              <a:t>Socrate</a:t>
            </a:r>
            <a:endParaRPr lang="fr-FR" dirty="0"/>
          </a:p>
          <a:p>
            <a:pPr lvl="1">
              <a:lnSpc>
                <a:spcPts val="2640"/>
              </a:lnSpc>
              <a:spcBef>
                <a:spcPts val="0"/>
              </a:spcBef>
              <a:buFont typeface="Wingdings" charset="2"/>
              <a:buChar char="Ø"/>
            </a:pPr>
            <a:r>
              <a:rPr lang="fr-FR" dirty="0"/>
              <a:t>propriété = </a:t>
            </a:r>
            <a:r>
              <a:rPr lang="fr-FR" dirty="0" smtClean="0"/>
              <a:t>relation à Théétète</a:t>
            </a:r>
            <a:endParaRPr lang="fr-FR" dirty="0"/>
          </a:p>
        </p:txBody>
      </p:sp>
    </p:spTree>
    <p:extLst>
      <p:ext uri="{BB962C8B-B14F-4D97-AF65-F5344CB8AC3E}">
        <p14:creationId xmlns:p14="http://schemas.microsoft.com/office/powerpoint/2010/main" val="137468288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Inhérence </a:t>
            </a:r>
            <a:r>
              <a:rPr lang="fr-FR" dirty="0"/>
              <a:t>et </a:t>
            </a:r>
            <a:r>
              <a:rPr lang="fr-FR" dirty="0" smtClean="0"/>
              <a:t>caractérisation</a:t>
            </a:r>
            <a:endParaRPr lang="fr-FR" dirty="0"/>
          </a:p>
        </p:txBody>
      </p:sp>
      <p:sp>
        <p:nvSpPr>
          <p:cNvPr id="3" name="Espace réservé du contenu 2"/>
          <p:cNvSpPr>
            <a:spLocks noGrp="1"/>
          </p:cNvSpPr>
          <p:nvPr>
            <p:ph idx="1"/>
          </p:nvPr>
        </p:nvSpPr>
        <p:spPr>
          <a:xfrm>
            <a:off x="900112" y="1790096"/>
            <a:ext cx="7627031" cy="4275426"/>
          </a:xfrm>
        </p:spPr>
        <p:txBody>
          <a:bodyPr anchor="ctr">
            <a:normAutofit/>
          </a:bodyPr>
          <a:lstStyle/>
          <a:p>
            <a:pPr>
              <a:lnSpc>
                <a:spcPts val="2880"/>
              </a:lnSpc>
              <a:spcBef>
                <a:spcPts val="800"/>
              </a:spcBef>
              <a:buFontTx/>
              <a:buChar char="-"/>
            </a:pPr>
            <a:r>
              <a:rPr lang="fr-FR" dirty="0" smtClean="0"/>
              <a:t>La </a:t>
            </a:r>
            <a:r>
              <a:rPr lang="fr-FR" dirty="0" smtClean="0"/>
              <a:t>propriété </a:t>
            </a:r>
            <a:r>
              <a:rPr lang="fr-FR" i="1" dirty="0" err="1" smtClean="0"/>
              <a:t>inhère</a:t>
            </a:r>
            <a:r>
              <a:rPr lang="fr-FR" i="1" dirty="0" smtClean="0"/>
              <a:t> </a:t>
            </a:r>
            <a:r>
              <a:rPr lang="fr-FR" dirty="0" smtClean="0"/>
              <a:t>dans son substrat : la </a:t>
            </a:r>
            <a:r>
              <a:rPr lang="fr-FR" dirty="0" smtClean="0"/>
              <a:t>figure (de César) </a:t>
            </a:r>
            <a:r>
              <a:rPr lang="fr-FR" dirty="0" smtClean="0"/>
              <a:t>dans le marbre, la couleur blanche dans le cheval d’Henri IV</a:t>
            </a:r>
          </a:p>
          <a:p>
            <a:pPr>
              <a:lnSpc>
                <a:spcPts val="2880"/>
              </a:lnSpc>
              <a:buFontTx/>
              <a:buChar char="-"/>
            </a:pPr>
            <a:r>
              <a:rPr lang="fr-FR" dirty="0" smtClean="0"/>
              <a:t>La propriété </a:t>
            </a:r>
            <a:r>
              <a:rPr lang="fr-FR" i="1" dirty="0" smtClean="0"/>
              <a:t>caractérise</a:t>
            </a:r>
            <a:r>
              <a:rPr lang="fr-FR" dirty="0" smtClean="0"/>
              <a:t> le composé : la figure de César caractérise la statue de César, la blancheur caractérise le cheval blanc d’Henri IV</a:t>
            </a:r>
          </a:p>
        </p:txBody>
      </p:sp>
    </p:spTree>
    <p:extLst>
      <p:ext uri="{BB962C8B-B14F-4D97-AF65-F5344CB8AC3E}">
        <p14:creationId xmlns:p14="http://schemas.microsoft.com/office/powerpoint/2010/main" val="414594823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Plan du chapitre</a:t>
            </a:r>
            <a:endParaRPr lang="fr-FR" dirty="0"/>
          </a:p>
        </p:txBody>
      </p:sp>
      <p:sp>
        <p:nvSpPr>
          <p:cNvPr id="3" name="Espace réservé du contenu 2"/>
          <p:cNvSpPr>
            <a:spLocks noGrp="1"/>
          </p:cNvSpPr>
          <p:nvPr>
            <p:ph idx="1"/>
          </p:nvPr>
        </p:nvSpPr>
        <p:spPr/>
        <p:txBody>
          <a:bodyPr/>
          <a:lstStyle/>
          <a:p>
            <a:pPr marL="457200" indent="-457200">
              <a:buFont typeface="+mj-lt"/>
              <a:buAutoNum type="arabicPeriod"/>
            </a:pPr>
            <a:r>
              <a:rPr lang="fr-FR" dirty="0" smtClean="0"/>
              <a:t>Les individus</a:t>
            </a:r>
          </a:p>
          <a:p>
            <a:pPr marL="457200" indent="-457200">
              <a:buFont typeface="+mj-lt"/>
              <a:buAutoNum type="arabicPeriod"/>
            </a:pPr>
            <a:r>
              <a:rPr lang="fr-FR" dirty="0" smtClean="0"/>
              <a:t>Substance et prédication – le carré ontologique</a:t>
            </a:r>
          </a:p>
          <a:p>
            <a:pPr marL="457200" indent="-457200">
              <a:buFont typeface="+mj-lt"/>
              <a:buAutoNum type="arabicPeriod"/>
            </a:pPr>
            <a:r>
              <a:rPr lang="fr-FR" dirty="0" smtClean="0"/>
              <a:t>Substance et changement – l’hylémorphisme</a:t>
            </a:r>
          </a:p>
          <a:p>
            <a:pPr marL="457200" indent="-457200">
              <a:buFont typeface="+mj-lt"/>
              <a:buAutoNum type="arabicPeriod"/>
            </a:pPr>
            <a:r>
              <a:rPr lang="fr-FR" dirty="0" smtClean="0"/>
              <a:t>Approches empiriste et rationaliste de la substance</a:t>
            </a:r>
            <a:endParaRPr lang="fr-FR" dirty="0"/>
          </a:p>
        </p:txBody>
      </p:sp>
    </p:spTree>
    <p:extLst>
      <p:ext uri="{BB962C8B-B14F-4D97-AF65-F5344CB8AC3E}">
        <p14:creationId xmlns:p14="http://schemas.microsoft.com/office/powerpoint/2010/main" val="46597646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Hylémorphisme</a:t>
            </a:r>
            <a:endParaRPr lang="fr-FR" dirty="0"/>
          </a:p>
        </p:txBody>
      </p:sp>
      <p:sp>
        <p:nvSpPr>
          <p:cNvPr id="3" name="Espace réservé du contenu 2"/>
          <p:cNvSpPr>
            <a:spLocks noGrp="1"/>
          </p:cNvSpPr>
          <p:nvPr>
            <p:ph idx="1"/>
          </p:nvPr>
        </p:nvSpPr>
        <p:spPr>
          <a:xfrm>
            <a:off x="900112" y="1838476"/>
            <a:ext cx="7493983" cy="4227045"/>
          </a:xfrm>
        </p:spPr>
        <p:txBody>
          <a:bodyPr anchor="ctr">
            <a:normAutofit lnSpcReduction="10000"/>
          </a:bodyPr>
          <a:lstStyle/>
          <a:p>
            <a:pPr marL="0" indent="0">
              <a:lnSpc>
                <a:spcPts val="2880"/>
              </a:lnSpc>
              <a:spcBef>
                <a:spcPts val="600"/>
              </a:spcBef>
              <a:buNone/>
            </a:pPr>
            <a:r>
              <a:rPr lang="fr-FR" i="1" dirty="0" smtClean="0"/>
              <a:t>Matière et forme</a:t>
            </a:r>
          </a:p>
          <a:p>
            <a:pPr marL="0" indent="0">
              <a:lnSpc>
                <a:spcPts val="2880"/>
              </a:lnSpc>
              <a:spcBef>
                <a:spcPts val="600"/>
              </a:spcBef>
              <a:buNone/>
            </a:pPr>
            <a:r>
              <a:rPr lang="fr-FR" dirty="0" smtClean="0"/>
              <a:t>• Notion </a:t>
            </a:r>
            <a:r>
              <a:rPr lang="fr-FR" dirty="0"/>
              <a:t>de forme: </a:t>
            </a:r>
            <a:r>
              <a:rPr lang="fr-FR" dirty="0" smtClean="0"/>
              <a:t>propriété intrinsèque</a:t>
            </a:r>
            <a:endParaRPr lang="fr-FR" dirty="0"/>
          </a:p>
          <a:p>
            <a:pPr lvl="1">
              <a:buFontTx/>
              <a:buChar char="-"/>
            </a:pPr>
            <a:r>
              <a:rPr lang="fr-FR" dirty="0"/>
              <a:t>inhérence = </a:t>
            </a:r>
            <a:r>
              <a:rPr lang="fr-FR" i="1" dirty="0"/>
              <a:t>information</a:t>
            </a:r>
            <a:r>
              <a:rPr lang="fr-FR" dirty="0"/>
              <a:t> du substrat, </a:t>
            </a:r>
          </a:p>
          <a:p>
            <a:pPr lvl="1">
              <a:buFontTx/>
              <a:buChar char="-"/>
            </a:pPr>
            <a:r>
              <a:rPr lang="fr-FR" dirty="0"/>
              <a:t>caractérisation = </a:t>
            </a:r>
            <a:r>
              <a:rPr lang="fr-FR" i="1" dirty="0"/>
              <a:t>constitution</a:t>
            </a:r>
            <a:r>
              <a:rPr lang="fr-FR" dirty="0"/>
              <a:t> du composé</a:t>
            </a:r>
          </a:p>
          <a:p>
            <a:pPr marL="0" indent="0">
              <a:lnSpc>
                <a:spcPts val="2880"/>
              </a:lnSpc>
              <a:spcBef>
                <a:spcPts val="600"/>
              </a:spcBef>
              <a:buNone/>
            </a:pPr>
            <a:r>
              <a:rPr lang="fr-FR" dirty="0" smtClean="0"/>
              <a:t>• Notion </a:t>
            </a:r>
            <a:r>
              <a:rPr lang="fr-FR" dirty="0"/>
              <a:t>de matière: substrat de la </a:t>
            </a:r>
            <a:r>
              <a:rPr lang="fr-FR" dirty="0" smtClean="0"/>
              <a:t>forme</a:t>
            </a:r>
          </a:p>
          <a:p>
            <a:pPr marL="0" indent="0">
              <a:lnSpc>
                <a:spcPts val="2880"/>
              </a:lnSpc>
              <a:spcBef>
                <a:spcPts val="1200"/>
              </a:spcBef>
              <a:buNone/>
            </a:pPr>
            <a:r>
              <a:rPr lang="fr-FR" i="1" dirty="0" smtClean="0"/>
              <a:t>Acte et puissance</a:t>
            </a:r>
          </a:p>
          <a:p>
            <a:pPr>
              <a:spcBef>
                <a:spcPts val="600"/>
              </a:spcBef>
            </a:pPr>
            <a:r>
              <a:rPr lang="fr-FR" dirty="0"/>
              <a:t>Composé = être en </a:t>
            </a:r>
            <a:r>
              <a:rPr lang="fr-FR" dirty="0" smtClean="0"/>
              <a:t>acte, caractérisé par une forme</a:t>
            </a:r>
            <a:endParaRPr lang="fr-FR" dirty="0"/>
          </a:p>
          <a:p>
            <a:pPr>
              <a:spcBef>
                <a:spcPts val="600"/>
              </a:spcBef>
            </a:pPr>
            <a:r>
              <a:rPr lang="fr-FR" dirty="0" smtClean="0"/>
              <a:t>Matière </a:t>
            </a:r>
            <a:r>
              <a:rPr lang="fr-FR" dirty="0"/>
              <a:t>= être en puissance (d’être F)</a:t>
            </a:r>
          </a:p>
          <a:p>
            <a:pPr>
              <a:spcBef>
                <a:spcPts val="600"/>
              </a:spcBef>
            </a:pPr>
            <a:r>
              <a:rPr lang="fr-FR" dirty="0"/>
              <a:t>Forme = acte, actualité (l’être F, la </a:t>
            </a:r>
            <a:r>
              <a:rPr lang="fr-FR" dirty="0" err="1"/>
              <a:t>F-té</a:t>
            </a:r>
            <a:r>
              <a:rPr lang="fr-FR" dirty="0" smtClean="0"/>
              <a:t>), du composé</a:t>
            </a:r>
            <a:endParaRPr lang="fr-FR" dirty="0"/>
          </a:p>
        </p:txBody>
      </p:sp>
    </p:spTree>
    <p:extLst>
      <p:ext uri="{BB962C8B-B14F-4D97-AF65-F5344CB8AC3E}">
        <p14:creationId xmlns:p14="http://schemas.microsoft.com/office/powerpoint/2010/main" val="18513370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Deux types de changements</a:t>
            </a:r>
          </a:p>
        </p:txBody>
      </p:sp>
      <p:sp>
        <p:nvSpPr>
          <p:cNvPr id="3" name="Espace réservé du contenu 2"/>
          <p:cNvSpPr>
            <a:spLocks noGrp="1"/>
          </p:cNvSpPr>
          <p:nvPr>
            <p:ph idx="1"/>
          </p:nvPr>
        </p:nvSpPr>
        <p:spPr>
          <a:xfrm>
            <a:off x="641048" y="1753810"/>
            <a:ext cx="7813523" cy="4692952"/>
          </a:xfrm>
        </p:spPr>
        <p:txBody>
          <a:bodyPr anchor="ctr">
            <a:normAutofit fontScale="92500"/>
          </a:bodyPr>
          <a:lstStyle/>
          <a:p>
            <a:pPr lvl="0">
              <a:lnSpc>
                <a:spcPts val="2880"/>
              </a:lnSpc>
              <a:spcBef>
                <a:spcPts val="800"/>
              </a:spcBef>
            </a:pPr>
            <a:r>
              <a:rPr lang="fr-FR" b="1" dirty="0" smtClean="0">
                <a:solidFill>
                  <a:srgbClr val="000000"/>
                </a:solidFill>
              </a:rPr>
              <a:t>Altération </a:t>
            </a:r>
            <a:r>
              <a:rPr lang="fr-FR" i="1" dirty="0" smtClean="0">
                <a:solidFill>
                  <a:srgbClr val="000000"/>
                </a:solidFill>
              </a:rPr>
              <a:t>Bucéphale </a:t>
            </a:r>
            <a:r>
              <a:rPr lang="fr-FR" i="1" dirty="0">
                <a:solidFill>
                  <a:srgbClr val="000000"/>
                </a:solidFill>
              </a:rPr>
              <a:t>a grossi</a:t>
            </a:r>
            <a:r>
              <a:rPr lang="fr-FR" dirty="0">
                <a:solidFill>
                  <a:srgbClr val="000000"/>
                </a:solidFill>
              </a:rPr>
              <a:t> : c’est le même individu qui acquiert une propriété/forme (et en perd une autre) et demeure dans le </a:t>
            </a:r>
            <a:r>
              <a:rPr lang="fr-FR" dirty="0" smtClean="0">
                <a:solidFill>
                  <a:srgbClr val="000000"/>
                </a:solidFill>
              </a:rPr>
              <a:t>changement. Nous identifions cet individu, substrat du changement, comme caractérisé par cette forme</a:t>
            </a:r>
            <a:r>
              <a:rPr lang="fr-FR" dirty="0">
                <a:solidFill>
                  <a:srgbClr val="000000"/>
                </a:solidFill>
              </a:rPr>
              <a:t> : c’est </a:t>
            </a:r>
            <a:r>
              <a:rPr lang="fr-FR" dirty="0" smtClean="0">
                <a:solidFill>
                  <a:srgbClr val="000000"/>
                </a:solidFill>
              </a:rPr>
              <a:t>Bucéphale, ce cheval, </a:t>
            </a:r>
            <a:r>
              <a:rPr lang="fr-FR" dirty="0">
                <a:solidFill>
                  <a:srgbClr val="000000"/>
                </a:solidFill>
              </a:rPr>
              <a:t>qui </a:t>
            </a:r>
            <a:r>
              <a:rPr lang="fr-FR">
                <a:solidFill>
                  <a:srgbClr val="000000"/>
                </a:solidFill>
              </a:rPr>
              <a:t>grossit </a:t>
            </a:r>
            <a:endParaRPr lang="fr-FR" smtClean="0">
              <a:solidFill>
                <a:srgbClr val="000000"/>
              </a:solidFill>
            </a:endParaRPr>
          </a:p>
          <a:p>
            <a:pPr lvl="0">
              <a:lnSpc>
                <a:spcPts val="2880"/>
              </a:lnSpc>
              <a:spcBef>
                <a:spcPts val="800"/>
              </a:spcBef>
            </a:pPr>
            <a:r>
              <a:rPr lang="fr-FR" b="1" smtClean="0">
                <a:solidFill>
                  <a:srgbClr val="000000"/>
                </a:solidFill>
              </a:rPr>
              <a:t>Génération </a:t>
            </a:r>
            <a:r>
              <a:rPr lang="fr-FR" i="1" smtClean="0">
                <a:solidFill>
                  <a:srgbClr val="000000"/>
                </a:solidFill>
              </a:rPr>
              <a:t>Bucéphale a été engendré</a:t>
            </a:r>
            <a:r>
              <a:rPr lang="fr-FR" smtClean="0">
                <a:solidFill>
                  <a:srgbClr val="000000"/>
                </a:solidFill>
              </a:rPr>
              <a:t> : à partir des gamètes de ses parents, mais il n’y a pas d’individu identifié comme le substrat du changement, demeurant le même individu. On ne dira pas que ces gamètes sont devenues un poulain, elles (ni la matière des gamètes) ne sont pas caractérisées par cette forme.</a:t>
            </a:r>
            <a:endParaRPr lang="fr-FR" dirty="0">
              <a:solidFill>
                <a:srgbClr val="000000"/>
              </a:solidFill>
            </a:endParaRPr>
          </a:p>
        </p:txBody>
      </p:sp>
    </p:spTree>
    <p:extLst>
      <p:ext uri="{BB962C8B-B14F-4D97-AF65-F5344CB8AC3E}">
        <p14:creationId xmlns:p14="http://schemas.microsoft.com/office/powerpoint/2010/main" val="14508661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2381" y="244158"/>
            <a:ext cx="8575523" cy="1339850"/>
          </a:xfrm>
        </p:spPr>
        <p:txBody>
          <a:bodyPr>
            <a:normAutofit/>
          </a:bodyPr>
          <a:lstStyle/>
          <a:p>
            <a:r>
              <a:rPr lang="fr-FR" sz="3600" dirty="0" smtClean="0"/>
              <a:t>Deux </a:t>
            </a:r>
            <a:r>
              <a:rPr lang="fr-FR" sz="3600" dirty="0" smtClean="0"/>
              <a:t>matières - sujets </a:t>
            </a:r>
            <a:r>
              <a:rPr lang="fr-FR" sz="3600" dirty="0" smtClean="0"/>
              <a:t>de changement </a:t>
            </a:r>
            <a:endParaRPr lang="fr-FR" sz="3600" dirty="0"/>
          </a:p>
        </p:txBody>
      </p:sp>
      <p:sp>
        <p:nvSpPr>
          <p:cNvPr id="3" name="Espace réservé du contenu 2"/>
          <p:cNvSpPr>
            <a:spLocks noGrp="1"/>
          </p:cNvSpPr>
          <p:nvPr>
            <p:ph idx="1"/>
          </p:nvPr>
        </p:nvSpPr>
        <p:spPr>
          <a:xfrm>
            <a:off x="900112" y="1814286"/>
            <a:ext cx="7566555" cy="4535714"/>
          </a:xfrm>
        </p:spPr>
        <p:txBody>
          <a:bodyPr anchor="ctr">
            <a:normAutofit fontScale="85000" lnSpcReduction="10000"/>
          </a:bodyPr>
          <a:lstStyle/>
          <a:p>
            <a:pPr>
              <a:lnSpc>
                <a:spcPts val="2880"/>
              </a:lnSpc>
              <a:spcBef>
                <a:spcPts val="1400"/>
              </a:spcBef>
            </a:pPr>
            <a:r>
              <a:rPr lang="fr-FR" i="1" dirty="0" smtClean="0"/>
              <a:t>Matière = </a:t>
            </a:r>
            <a:r>
              <a:rPr lang="fr-FR" dirty="0" smtClean="0"/>
              <a:t>sujet </a:t>
            </a:r>
            <a:r>
              <a:rPr lang="fr-FR" dirty="0"/>
              <a:t>de changement </a:t>
            </a:r>
            <a:r>
              <a:rPr lang="fr-FR" dirty="0" smtClean="0"/>
              <a:t>: </a:t>
            </a:r>
            <a:r>
              <a:rPr lang="fr-FR" dirty="0"/>
              <a:t>ce qui peut avoir plusieurs formes dans le temps et servir de substrat au changement</a:t>
            </a:r>
          </a:p>
          <a:p>
            <a:pPr marL="457200" indent="-457200">
              <a:lnSpc>
                <a:spcPts val="2880"/>
              </a:lnSpc>
              <a:spcBef>
                <a:spcPts val="1400"/>
              </a:spcBef>
              <a:buFont typeface="Arial" pitchFamily="34" charset="0"/>
              <a:buAutoNum type="arabicPeriod"/>
            </a:pPr>
            <a:r>
              <a:rPr lang="fr-FR" i="1" dirty="0" smtClean="0"/>
              <a:t>Matière </a:t>
            </a:r>
            <a:r>
              <a:rPr lang="fr-FR" i="1" dirty="0"/>
              <a:t>seconde </a:t>
            </a:r>
            <a:r>
              <a:rPr lang="fr-FR" i="1" dirty="0" smtClean="0"/>
              <a:t>= substance </a:t>
            </a:r>
            <a:r>
              <a:rPr lang="fr-FR" dirty="0"/>
              <a:t>=</a:t>
            </a:r>
            <a:r>
              <a:rPr lang="fr-FR" dirty="0" smtClean="0"/>
              <a:t> sujet </a:t>
            </a:r>
            <a:r>
              <a:rPr lang="fr-FR" dirty="0"/>
              <a:t>de caractérisation</a:t>
            </a:r>
            <a:r>
              <a:rPr lang="fr-FR" dirty="0" smtClean="0"/>
              <a:t>:       ce </a:t>
            </a:r>
            <a:r>
              <a:rPr lang="fr-FR" dirty="0"/>
              <a:t>qui peut avoir plusieurs formes dans le temps et est caractérisé par elles (substrat du changement accidentel) – matière </a:t>
            </a:r>
            <a:r>
              <a:rPr lang="fr-FR" i="1" dirty="0"/>
              <a:t>dans laquelle</a:t>
            </a:r>
            <a:r>
              <a:rPr lang="fr-FR" dirty="0"/>
              <a:t> (</a:t>
            </a:r>
            <a:r>
              <a:rPr lang="fr-FR" i="1" dirty="0"/>
              <a:t>in qua</a:t>
            </a:r>
            <a:r>
              <a:rPr lang="fr-FR" dirty="0"/>
              <a:t>) a lieu le changement</a:t>
            </a:r>
          </a:p>
          <a:p>
            <a:pPr marL="457200" indent="-457200">
              <a:lnSpc>
                <a:spcPts val="2880"/>
              </a:lnSpc>
              <a:spcBef>
                <a:spcPts val="1400"/>
              </a:spcBef>
              <a:buFont typeface="Arial" pitchFamily="34" charset="0"/>
              <a:buAutoNum type="arabicPeriod"/>
            </a:pPr>
            <a:r>
              <a:rPr lang="fr-FR" i="1" dirty="0" smtClean="0"/>
              <a:t>Matière prime </a:t>
            </a:r>
            <a:r>
              <a:rPr lang="fr-FR" dirty="0"/>
              <a:t>=</a:t>
            </a:r>
            <a:r>
              <a:rPr lang="fr-FR" dirty="0" smtClean="0"/>
              <a:t> pur </a:t>
            </a:r>
            <a:r>
              <a:rPr lang="fr-FR" dirty="0"/>
              <a:t>sujet de changement</a:t>
            </a:r>
            <a:r>
              <a:rPr lang="fr-FR" dirty="0" smtClean="0"/>
              <a:t>: </a:t>
            </a:r>
            <a:r>
              <a:rPr lang="fr-FR" dirty="0"/>
              <a:t>ce qui peut avoir plusieurs formes dans le temps mais n’est caractérisé par aucune d’elle (substrat du changement substantiel) – matière </a:t>
            </a:r>
            <a:r>
              <a:rPr lang="fr-FR" i="1" dirty="0"/>
              <a:t>à partir de laquelle</a:t>
            </a:r>
            <a:r>
              <a:rPr lang="fr-FR" dirty="0"/>
              <a:t> (</a:t>
            </a:r>
            <a:r>
              <a:rPr lang="fr-FR" i="1" dirty="0"/>
              <a:t>ex qua</a:t>
            </a:r>
            <a:r>
              <a:rPr lang="fr-FR" dirty="0"/>
              <a:t>) a lieu le </a:t>
            </a:r>
            <a:r>
              <a:rPr lang="fr-FR" dirty="0" smtClean="0"/>
              <a:t>changement</a:t>
            </a:r>
            <a:endParaRPr lang="fr-FR" dirty="0" smtClean="0"/>
          </a:p>
        </p:txBody>
      </p:sp>
    </p:spTree>
    <p:extLst>
      <p:ext uri="{BB962C8B-B14F-4D97-AF65-F5344CB8AC3E}">
        <p14:creationId xmlns:p14="http://schemas.microsoft.com/office/powerpoint/2010/main" val="185339652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01524" y="244158"/>
            <a:ext cx="7728857" cy="1339850"/>
          </a:xfrm>
        </p:spPr>
        <p:txBody>
          <a:bodyPr>
            <a:normAutofit fontScale="90000"/>
          </a:bodyPr>
          <a:lstStyle/>
          <a:p>
            <a:r>
              <a:rPr lang="fr-FR" dirty="0"/>
              <a:t>Deux </a:t>
            </a:r>
            <a:r>
              <a:rPr lang="fr-FR" dirty="0" smtClean="0"/>
              <a:t>formes</a:t>
            </a:r>
            <a:r>
              <a:rPr lang="fr-FR" dirty="0"/>
              <a:t>, </a:t>
            </a:r>
            <a:r>
              <a:rPr lang="fr-FR" dirty="0" smtClean="0"/>
              <a:t>deux composés</a:t>
            </a:r>
            <a:endParaRPr lang="fr-FR" dirty="0"/>
          </a:p>
        </p:txBody>
      </p:sp>
      <p:sp>
        <p:nvSpPr>
          <p:cNvPr id="3" name="Espace réservé du contenu 2"/>
          <p:cNvSpPr>
            <a:spLocks noGrp="1"/>
          </p:cNvSpPr>
          <p:nvPr>
            <p:ph idx="1"/>
          </p:nvPr>
        </p:nvSpPr>
        <p:spPr>
          <a:xfrm>
            <a:off x="900112" y="1705429"/>
            <a:ext cx="7735888" cy="4753428"/>
          </a:xfrm>
        </p:spPr>
        <p:txBody>
          <a:bodyPr anchor="ctr">
            <a:normAutofit/>
          </a:bodyPr>
          <a:lstStyle/>
          <a:p>
            <a:pPr>
              <a:lnSpc>
                <a:spcPts val="2880"/>
              </a:lnSpc>
              <a:spcBef>
                <a:spcPts val="600"/>
              </a:spcBef>
            </a:pPr>
            <a:r>
              <a:rPr lang="fr-FR" i="1" dirty="0"/>
              <a:t>Forme accidentelle </a:t>
            </a:r>
            <a:r>
              <a:rPr lang="fr-FR" dirty="0"/>
              <a:t>ou accident: </a:t>
            </a:r>
          </a:p>
          <a:p>
            <a:pPr lvl="1">
              <a:lnSpc>
                <a:spcPts val="2880"/>
              </a:lnSpc>
              <a:buFontTx/>
              <a:buChar char="-"/>
            </a:pPr>
            <a:r>
              <a:rPr lang="fr-FR" dirty="0"/>
              <a:t>peut être acquise/perdue dans le temps par une substance, en laquelle elle </a:t>
            </a:r>
            <a:r>
              <a:rPr lang="fr-FR" i="1" dirty="0" err="1"/>
              <a:t>inhère</a:t>
            </a:r>
            <a:r>
              <a:rPr lang="fr-FR" dirty="0"/>
              <a:t> </a:t>
            </a:r>
            <a:r>
              <a:rPr lang="fr-FR" dirty="0" smtClean="0"/>
              <a:t>et </a:t>
            </a:r>
            <a:r>
              <a:rPr lang="fr-FR" dirty="0"/>
              <a:t>qu’elle </a:t>
            </a:r>
            <a:r>
              <a:rPr lang="fr-FR" i="1" dirty="0" smtClean="0"/>
              <a:t>caractérise </a:t>
            </a:r>
            <a:r>
              <a:rPr lang="fr-FR" dirty="0" smtClean="0"/>
              <a:t>(</a:t>
            </a:r>
            <a:r>
              <a:rPr lang="fr-FR" i="1" dirty="0" smtClean="0"/>
              <a:t>?</a:t>
            </a:r>
            <a:r>
              <a:rPr lang="fr-FR" dirty="0" smtClean="0"/>
              <a:t>): </a:t>
            </a:r>
            <a:r>
              <a:rPr lang="fr-FR" dirty="0"/>
              <a:t>ce cheval</a:t>
            </a:r>
          </a:p>
          <a:p>
            <a:pPr lvl="1">
              <a:lnSpc>
                <a:spcPts val="2880"/>
              </a:lnSpc>
              <a:buFontTx/>
              <a:buChar char="-"/>
            </a:pPr>
            <a:r>
              <a:rPr lang="fr-FR" dirty="0"/>
              <a:t>Constitue une unité accidentelle (être par accident) qu’elle caractérise (?): ce cheval blanc</a:t>
            </a:r>
          </a:p>
          <a:p>
            <a:pPr>
              <a:lnSpc>
                <a:spcPts val="2880"/>
              </a:lnSpc>
              <a:spcBef>
                <a:spcPts val="600"/>
              </a:spcBef>
            </a:pPr>
            <a:r>
              <a:rPr lang="fr-FR" i="1" dirty="0" smtClean="0"/>
              <a:t>Forme </a:t>
            </a:r>
            <a:r>
              <a:rPr lang="fr-FR" i="1" dirty="0" smtClean="0"/>
              <a:t>substantielle </a:t>
            </a:r>
          </a:p>
          <a:p>
            <a:pPr lvl="1">
              <a:lnSpc>
                <a:spcPts val="2880"/>
              </a:lnSpc>
              <a:buFontTx/>
              <a:buChar char="-"/>
            </a:pPr>
            <a:r>
              <a:rPr lang="fr-FR" dirty="0" smtClean="0"/>
              <a:t>peut être acquise/perdue dans le temps par la matière première, dans laquelle elle </a:t>
            </a:r>
            <a:r>
              <a:rPr lang="fr-FR" i="1" dirty="0" err="1" smtClean="0"/>
              <a:t>inhère</a:t>
            </a:r>
            <a:endParaRPr lang="fr-FR" dirty="0" smtClean="0"/>
          </a:p>
          <a:p>
            <a:pPr lvl="1">
              <a:lnSpc>
                <a:spcPts val="2880"/>
              </a:lnSpc>
              <a:buFontTx/>
              <a:buChar char="-"/>
            </a:pPr>
            <a:r>
              <a:rPr lang="fr-FR" dirty="0"/>
              <a:t>c</a:t>
            </a:r>
            <a:r>
              <a:rPr lang="fr-FR" dirty="0" smtClean="0"/>
              <a:t>onstitue </a:t>
            </a:r>
            <a:r>
              <a:rPr lang="fr-FR" dirty="0" smtClean="0"/>
              <a:t>la substance, qu’elle </a:t>
            </a:r>
            <a:r>
              <a:rPr lang="fr-FR" i="1" dirty="0" smtClean="0"/>
              <a:t>caractérise</a:t>
            </a:r>
            <a:r>
              <a:rPr lang="fr-FR" dirty="0" smtClean="0"/>
              <a:t>: ce </a:t>
            </a:r>
            <a:r>
              <a:rPr lang="fr-FR" dirty="0" smtClean="0"/>
              <a:t>cheval</a:t>
            </a:r>
            <a:endParaRPr lang="fr-FR" dirty="0" smtClean="0"/>
          </a:p>
        </p:txBody>
      </p:sp>
    </p:spTree>
    <p:extLst>
      <p:ext uri="{BB962C8B-B14F-4D97-AF65-F5344CB8AC3E}">
        <p14:creationId xmlns:p14="http://schemas.microsoft.com/office/powerpoint/2010/main" val="1444472738"/>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Changement accidentel</a:t>
            </a:r>
            <a:endParaRPr lang="fr-FR" dirty="0"/>
          </a:p>
        </p:txBody>
      </p:sp>
      <p:sp>
        <p:nvSpPr>
          <p:cNvPr id="3" name="Espace réservé du contenu 2"/>
          <p:cNvSpPr>
            <a:spLocks noGrp="1"/>
          </p:cNvSpPr>
          <p:nvPr>
            <p:ph idx="1"/>
          </p:nvPr>
        </p:nvSpPr>
        <p:spPr>
          <a:xfrm>
            <a:off x="900112" y="1935238"/>
            <a:ext cx="7345363" cy="4130283"/>
          </a:xfrm>
        </p:spPr>
        <p:txBody>
          <a:bodyPr/>
          <a:lstStyle/>
          <a:p>
            <a:pPr marL="0" indent="0">
              <a:buNone/>
            </a:pPr>
            <a:endParaRPr lang="fr-FR" dirty="0"/>
          </a:p>
        </p:txBody>
      </p:sp>
      <p:sp>
        <p:nvSpPr>
          <p:cNvPr id="4" name="Rectangle 3"/>
          <p:cNvSpPr/>
          <p:nvPr/>
        </p:nvSpPr>
        <p:spPr>
          <a:xfrm>
            <a:off x="1390953" y="2540000"/>
            <a:ext cx="1717524" cy="2013429"/>
          </a:xfrm>
          <a:prstGeom prst="rect">
            <a:avLst/>
          </a:prstGeom>
          <a:ln w="6350" cmpd="sng">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 name="Ellipse 4"/>
          <p:cNvSpPr/>
          <p:nvPr/>
        </p:nvSpPr>
        <p:spPr>
          <a:xfrm>
            <a:off x="5817810" y="2540000"/>
            <a:ext cx="2031999" cy="2013429"/>
          </a:xfrm>
          <a:prstGeom prst="ellipse">
            <a:avLst/>
          </a:prstGeom>
          <a:ln w="6350" cmpd="sng">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6" name="ZoneTexte 5"/>
          <p:cNvSpPr txBox="1"/>
          <p:nvPr/>
        </p:nvSpPr>
        <p:spPr>
          <a:xfrm>
            <a:off x="1233714" y="4553429"/>
            <a:ext cx="2128762" cy="369332"/>
          </a:xfrm>
          <a:prstGeom prst="rect">
            <a:avLst/>
          </a:prstGeom>
          <a:noFill/>
        </p:spPr>
        <p:txBody>
          <a:bodyPr wrap="square" rtlCol="0">
            <a:spAutoFit/>
          </a:bodyPr>
          <a:lstStyle/>
          <a:p>
            <a:r>
              <a:rPr lang="fr-FR" dirty="0" smtClean="0"/>
              <a:t>Bucéphale blanc</a:t>
            </a:r>
            <a:endParaRPr lang="fr-FR" dirty="0"/>
          </a:p>
        </p:txBody>
      </p:sp>
      <p:sp>
        <p:nvSpPr>
          <p:cNvPr id="7" name="ZoneTexte 6"/>
          <p:cNvSpPr txBox="1"/>
          <p:nvPr/>
        </p:nvSpPr>
        <p:spPr>
          <a:xfrm>
            <a:off x="6180666" y="4553429"/>
            <a:ext cx="1862666" cy="369332"/>
          </a:xfrm>
          <a:prstGeom prst="rect">
            <a:avLst/>
          </a:prstGeom>
          <a:noFill/>
        </p:spPr>
        <p:txBody>
          <a:bodyPr wrap="square" rtlCol="0">
            <a:spAutoFit/>
          </a:bodyPr>
          <a:lstStyle/>
          <a:p>
            <a:r>
              <a:rPr lang="fr-FR" dirty="0" smtClean="0"/>
              <a:t>Bucéphale noir</a:t>
            </a:r>
            <a:endParaRPr lang="fr-FR" dirty="0"/>
          </a:p>
        </p:txBody>
      </p:sp>
      <p:cxnSp>
        <p:nvCxnSpPr>
          <p:cNvPr id="8" name="Connecteur droit avec flèche 7"/>
          <p:cNvCxnSpPr/>
          <p:nvPr/>
        </p:nvCxnSpPr>
        <p:spPr>
          <a:xfrm>
            <a:off x="3144763" y="3534746"/>
            <a:ext cx="2709333" cy="0"/>
          </a:xfrm>
          <a:prstGeom prst="straightConnector1">
            <a:avLst/>
          </a:prstGeom>
          <a:ln w="28575" cmpd="sng">
            <a:prstDash val="dash"/>
            <a:tailEnd type="arrow"/>
          </a:ln>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a:off x="1572381" y="5242857"/>
            <a:ext cx="5825066" cy="0"/>
          </a:xfrm>
          <a:prstGeom prst="line">
            <a:avLst/>
          </a:prstGeom>
          <a:ln w="635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0" name="Ellipse 9"/>
          <p:cNvSpPr/>
          <p:nvPr/>
        </p:nvSpPr>
        <p:spPr>
          <a:xfrm>
            <a:off x="2310190" y="5134001"/>
            <a:ext cx="145143" cy="154576"/>
          </a:xfrm>
          <a:prstGeom prst="ellipse">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1" name="Ellipse 10"/>
          <p:cNvSpPr/>
          <p:nvPr/>
        </p:nvSpPr>
        <p:spPr>
          <a:xfrm>
            <a:off x="6724952" y="5134001"/>
            <a:ext cx="181429" cy="1545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2" name="ZoneTexte 11"/>
          <p:cNvSpPr txBox="1"/>
          <p:nvPr/>
        </p:nvSpPr>
        <p:spPr>
          <a:xfrm>
            <a:off x="2065261" y="5593619"/>
            <a:ext cx="489857" cy="369332"/>
          </a:xfrm>
          <a:prstGeom prst="rect">
            <a:avLst/>
          </a:prstGeom>
          <a:noFill/>
        </p:spPr>
        <p:txBody>
          <a:bodyPr wrap="square" rtlCol="0">
            <a:spAutoFit/>
          </a:bodyPr>
          <a:lstStyle/>
          <a:p>
            <a:r>
              <a:rPr lang="fr-FR" dirty="0" smtClean="0"/>
              <a:t>T1</a:t>
            </a:r>
            <a:endParaRPr lang="fr-FR" dirty="0"/>
          </a:p>
        </p:txBody>
      </p:sp>
      <p:sp>
        <p:nvSpPr>
          <p:cNvPr id="13" name="ZoneTexte 12"/>
          <p:cNvSpPr txBox="1"/>
          <p:nvPr/>
        </p:nvSpPr>
        <p:spPr>
          <a:xfrm>
            <a:off x="6579809" y="5593619"/>
            <a:ext cx="532191" cy="369332"/>
          </a:xfrm>
          <a:prstGeom prst="rect">
            <a:avLst/>
          </a:prstGeom>
          <a:noFill/>
        </p:spPr>
        <p:txBody>
          <a:bodyPr wrap="square" rtlCol="0">
            <a:spAutoFit/>
          </a:bodyPr>
          <a:lstStyle/>
          <a:p>
            <a:r>
              <a:rPr lang="fr-FR" dirty="0" smtClean="0"/>
              <a:t>T2</a:t>
            </a:r>
            <a:endParaRPr lang="fr-FR" dirty="0"/>
          </a:p>
        </p:txBody>
      </p:sp>
      <p:sp>
        <p:nvSpPr>
          <p:cNvPr id="14" name="ZoneTexte 13"/>
          <p:cNvSpPr txBox="1"/>
          <p:nvPr/>
        </p:nvSpPr>
        <p:spPr>
          <a:xfrm>
            <a:off x="4184952" y="5566191"/>
            <a:ext cx="1028095" cy="369332"/>
          </a:xfrm>
          <a:prstGeom prst="rect">
            <a:avLst/>
          </a:prstGeom>
          <a:noFill/>
        </p:spPr>
        <p:txBody>
          <a:bodyPr wrap="square" rtlCol="0">
            <a:spAutoFit/>
          </a:bodyPr>
          <a:lstStyle/>
          <a:p>
            <a:r>
              <a:rPr lang="fr-FR" dirty="0" smtClean="0"/>
              <a:t>Temps</a:t>
            </a:r>
            <a:endParaRPr lang="fr-FR" dirty="0"/>
          </a:p>
        </p:txBody>
      </p:sp>
      <p:sp>
        <p:nvSpPr>
          <p:cNvPr id="15" name="Rectangle 14"/>
          <p:cNvSpPr/>
          <p:nvPr/>
        </p:nvSpPr>
        <p:spPr>
          <a:xfrm>
            <a:off x="1572379" y="2757286"/>
            <a:ext cx="1354667" cy="471714"/>
          </a:xfrm>
          <a:prstGeom prst="rect">
            <a:avLst/>
          </a:prstGeom>
          <a:ln w="3175"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6" name="ZoneTexte 15"/>
          <p:cNvSpPr txBox="1"/>
          <p:nvPr/>
        </p:nvSpPr>
        <p:spPr>
          <a:xfrm>
            <a:off x="1593546" y="2757286"/>
            <a:ext cx="1236740" cy="369332"/>
          </a:xfrm>
          <a:prstGeom prst="rect">
            <a:avLst/>
          </a:prstGeom>
          <a:noFill/>
        </p:spPr>
        <p:txBody>
          <a:bodyPr wrap="square" rtlCol="0">
            <a:spAutoFit/>
          </a:bodyPr>
          <a:lstStyle/>
          <a:p>
            <a:r>
              <a:rPr lang="fr-FR" dirty="0" smtClean="0"/>
              <a:t>Blancheur</a:t>
            </a:r>
            <a:endParaRPr lang="fr-FR" dirty="0"/>
          </a:p>
        </p:txBody>
      </p:sp>
      <p:sp>
        <p:nvSpPr>
          <p:cNvPr id="17" name="Rectangle 16"/>
          <p:cNvSpPr/>
          <p:nvPr/>
        </p:nvSpPr>
        <p:spPr>
          <a:xfrm>
            <a:off x="1593545" y="3864000"/>
            <a:ext cx="1354667" cy="471714"/>
          </a:xfrm>
          <a:prstGeom prst="rect">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8" name="ZoneTexte 17"/>
          <p:cNvSpPr txBox="1"/>
          <p:nvPr/>
        </p:nvSpPr>
        <p:spPr>
          <a:xfrm>
            <a:off x="1593546" y="3864000"/>
            <a:ext cx="1257905" cy="369332"/>
          </a:xfrm>
          <a:prstGeom prst="rect">
            <a:avLst/>
          </a:prstGeom>
          <a:noFill/>
        </p:spPr>
        <p:txBody>
          <a:bodyPr wrap="square" rtlCol="0">
            <a:spAutoFit/>
          </a:bodyPr>
          <a:lstStyle/>
          <a:p>
            <a:r>
              <a:rPr lang="fr-FR" dirty="0" smtClean="0"/>
              <a:t>Bucéphale</a:t>
            </a:r>
            <a:endParaRPr lang="fr-FR" dirty="0"/>
          </a:p>
        </p:txBody>
      </p:sp>
      <p:sp>
        <p:nvSpPr>
          <p:cNvPr id="19" name="Rectangle 18"/>
          <p:cNvSpPr/>
          <p:nvPr/>
        </p:nvSpPr>
        <p:spPr>
          <a:xfrm>
            <a:off x="6180666" y="2757286"/>
            <a:ext cx="1354667" cy="471714"/>
          </a:xfrm>
          <a:prstGeom prst="rect">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0" name="ZoneTexte 19"/>
          <p:cNvSpPr txBox="1"/>
          <p:nvPr/>
        </p:nvSpPr>
        <p:spPr>
          <a:xfrm>
            <a:off x="6265332" y="2762478"/>
            <a:ext cx="1270001" cy="369332"/>
          </a:xfrm>
          <a:prstGeom prst="rect">
            <a:avLst/>
          </a:prstGeom>
          <a:noFill/>
        </p:spPr>
        <p:txBody>
          <a:bodyPr wrap="square" rtlCol="0">
            <a:spAutoFit/>
          </a:bodyPr>
          <a:lstStyle/>
          <a:p>
            <a:r>
              <a:rPr lang="fr-FR" dirty="0" smtClean="0"/>
              <a:t>Noirceur</a:t>
            </a:r>
            <a:endParaRPr lang="fr-FR" dirty="0"/>
          </a:p>
        </p:txBody>
      </p:sp>
      <p:sp>
        <p:nvSpPr>
          <p:cNvPr id="21" name="Rectangle 20"/>
          <p:cNvSpPr/>
          <p:nvPr/>
        </p:nvSpPr>
        <p:spPr>
          <a:xfrm>
            <a:off x="6180666" y="3809998"/>
            <a:ext cx="1354667" cy="471714"/>
          </a:xfrm>
          <a:prstGeom prst="rect">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2" name="ZoneTexte 21"/>
          <p:cNvSpPr txBox="1"/>
          <p:nvPr/>
        </p:nvSpPr>
        <p:spPr>
          <a:xfrm>
            <a:off x="6180666" y="3809998"/>
            <a:ext cx="1257906" cy="369332"/>
          </a:xfrm>
          <a:prstGeom prst="rect">
            <a:avLst/>
          </a:prstGeom>
          <a:noFill/>
        </p:spPr>
        <p:txBody>
          <a:bodyPr wrap="square" rtlCol="0">
            <a:spAutoFit/>
          </a:bodyPr>
          <a:lstStyle/>
          <a:p>
            <a:r>
              <a:rPr lang="fr-FR" dirty="0" smtClean="0"/>
              <a:t>Bucéphale</a:t>
            </a:r>
            <a:endParaRPr lang="fr-FR" dirty="0"/>
          </a:p>
        </p:txBody>
      </p:sp>
      <p:sp>
        <p:nvSpPr>
          <p:cNvPr id="23" name="ZoneTexte 22"/>
          <p:cNvSpPr txBox="1"/>
          <p:nvPr/>
        </p:nvSpPr>
        <p:spPr>
          <a:xfrm>
            <a:off x="4475238" y="2579377"/>
            <a:ext cx="241903" cy="369332"/>
          </a:xfrm>
          <a:prstGeom prst="rect">
            <a:avLst/>
          </a:prstGeom>
          <a:noFill/>
        </p:spPr>
        <p:txBody>
          <a:bodyPr wrap="square" rtlCol="0">
            <a:spAutoFit/>
          </a:bodyPr>
          <a:lstStyle/>
          <a:p>
            <a:r>
              <a:rPr lang="fr-FR" dirty="0" smtClean="0"/>
              <a:t>≠</a:t>
            </a:r>
            <a:endParaRPr lang="fr-FR" dirty="0"/>
          </a:p>
        </p:txBody>
      </p:sp>
      <p:sp>
        <p:nvSpPr>
          <p:cNvPr id="24" name="ZoneTexte 23"/>
          <p:cNvSpPr txBox="1"/>
          <p:nvPr/>
        </p:nvSpPr>
        <p:spPr>
          <a:xfrm>
            <a:off x="4475238" y="4151048"/>
            <a:ext cx="350762" cy="369332"/>
          </a:xfrm>
          <a:prstGeom prst="rect">
            <a:avLst/>
          </a:prstGeom>
          <a:noFill/>
        </p:spPr>
        <p:txBody>
          <a:bodyPr wrap="square" rtlCol="0">
            <a:spAutoFit/>
          </a:bodyPr>
          <a:lstStyle/>
          <a:p>
            <a:r>
              <a:rPr lang="fr-FR" dirty="0" smtClean="0"/>
              <a:t>=</a:t>
            </a:r>
            <a:endParaRPr lang="fr-FR" dirty="0"/>
          </a:p>
        </p:txBody>
      </p:sp>
      <p:cxnSp>
        <p:nvCxnSpPr>
          <p:cNvPr id="26" name="Connecteur droit avec flèche 25"/>
          <p:cNvCxnSpPr/>
          <p:nvPr/>
        </p:nvCxnSpPr>
        <p:spPr>
          <a:xfrm>
            <a:off x="2310190" y="3229000"/>
            <a:ext cx="0" cy="635000"/>
          </a:xfrm>
          <a:prstGeom prst="straightConnector1">
            <a:avLst/>
          </a:prstGeom>
          <a:ln w="63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92" name="Connecteur droit 91"/>
          <p:cNvCxnSpPr/>
          <p:nvPr/>
        </p:nvCxnSpPr>
        <p:spPr>
          <a:xfrm flipV="1">
            <a:off x="2310190" y="2133601"/>
            <a:ext cx="0" cy="623685"/>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94" name="Connecteur droit 93"/>
          <p:cNvCxnSpPr/>
          <p:nvPr/>
        </p:nvCxnSpPr>
        <p:spPr>
          <a:xfrm>
            <a:off x="2310190" y="2133601"/>
            <a:ext cx="1475620" cy="0"/>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96" name="Connecteur droit 95"/>
          <p:cNvCxnSpPr/>
          <p:nvPr/>
        </p:nvCxnSpPr>
        <p:spPr>
          <a:xfrm>
            <a:off x="3785810" y="2133601"/>
            <a:ext cx="0" cy="1216780"/>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98" name="Connecteur droit avec flèche 97"/>
          <p:cNvCxnSpPr/>
          <p:nvPr/>
        </p:nvCxnSpPr>
        <p:spPr>
          <a:xfrm flipH="1">
            <a:off x="3108477" y="3350381"/>
            <a:ext cx="677333" cy="0"/>
          </a:xfrm>
          <a:prstGeom prst="straightConnector1">
            <a:avLst/>
          </a:prstGeom>
          <a:ln w="6350" cmpd="sng">
            <a:solidFill>
              <a:schemeClr val="tx1"/>
            </a:solidFill>
            <a:prstDash val="dashDot"/>
            <a:tailEnd type="arrow"/>
          </a:ln>
        </p:spPr>
        <p:style>
          <a:lnRef idx="2">
            <a:schemeClr val="accent1"/>
          </a:lnRef>
          <a:fillRef idx="0">
            <a:schemeClr val="accent1"/>
          </a:fillRef>
          <a:effectRef idx="1">
            <a:schemeClr val="accent1"/>
          </a:effectRef>
          <a:fontRef idx="minor">
            <a:schemeClr val="tx1"/>
          </a:fontRef>
        </p:style>
      </p:cxnSp>
      <p:cxnSp>
        <p:nvCxnSpPr>
          <p:cNvPr id="99" name="Connecteur droit 98"/>
          <p:cNvCxnSpPr/>
          <p:nvPr/>
        </p:nvCxnSpPr>
        <p:spPr>
          <a:xfrm flipV="1">
            <a:off x="6809618" y="2133601"/>
            <a:ext cx="1" cy="623685"/>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100" name="Connecteur droit 99"/>
          <p:cNvCxnSpPr/>
          <p:nvPr/>
        </p:nvCxnSpPr>
        <p:spPr>
          <a:xfrm flipH="1">
            <a:off x="5043713" y="2133601"/>
            <a:ext cx="1765907" cy="0"/>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101" name="Connecteur droit 100"/>
          <p:cNvCxnSpPr/>
          <p:nvPr/>
        </p:nvCxnSpPr>
        <p:spPr>
          <a:xfrm>
            <a:off x="5043713" y="2154088"/>
            <a:ext cx="0" cy="1195864"/>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102" name="Connecteur droit avec flèche 101"/>
          <p:cNvCxnSpPr/>
          <p:nvPr/>
        </p:nvCxnSpPr>
        <p:spPr>
          <a:xfrm>
            <a:off x="5043713" y="3349952"/>
            <a:ext cx="822475" cy="0"/>
          </a:xfrm>
          <a:prstGeom prst="straightConnector1">
            <a:avLst/>
          </a:prstGeom>
          <a:ln w="6350" cmpd="sng">
            <a:solidFill>
              <a:schemeClr val="tx1"/>
            </a:solidFill>
            <a:prstDash val="dashDot"/>
            <a:tailEnd type="arrow"/>
          </a:ln>
        </p:spPr>
        <p:style>
          <a:lnRef idx="2">
            <a:schemeClr val="accent1"/>
          </a:lnRef>
          <a:fillRef idx="0">
            <a:schemeClr val="accent1"/>
          </a:fillRef>
          <a:effectRef idx="1">
            <a:schemeClr val="accent1"/>
          </a:effectRef>
          <a:fontRef idx="minor">
            <a:schemeClr val="tx1"/>
          </a:fontRef>
        </p:style>
      </p:cxnSp>
      <p:sp>
        <p:nvSpPr>
          <p:cNvPr id="128" name="ZoneTexte 127"/>
          <p:cNvSpPr txBox="1"/>
          <p:nvPr/>
        </p:nvSpPr>
        <p:spPr>
          <a:xfrm>
            <a:off x="2455334" y="1764269"/>
            <a:ext cx="1523999" cy="369332"/>
          </a:xfrm>
          <a:prstGeom prst="rect">
            <a:avLst/>
          </a:prstGeom>
          <a:noFill/>
        </p:spPr>
        <p:txBody>
          <a:bodyPr wrap="square" rtlCol="0">
            <a:spAutoFit/>
          </a:bodyPr>
          <a:lstStyle/>
          <a:p>
            <a:r>
              <a:rPr lang="fr-FR" dirty="0"/>
              <a:t>c</a:t>
            </a:r>
            <a:r>
              <a:rPr lang="fr-FR" dirty="0" smtClean="0"/>
              <a:t>aractérise 1</a:t>
            </a:r>
            <a:endParaRPr lang="fr-FR" dirty="0"/>
          </a:p>
        </p:txBody>
      </p:sp>
      <p:sp>
        <p:nvSpPr>
          <p:cNvPr id="129" name="ZoneTexte 128"/>
          <p:cNvSpPr txBox="1"/>
          <p:nvPr/>
        </p:nvSpPr>
        <p:spPr>
          <a:xfrm>
            <a:off x="5152571" y="1784756"/>
            <a:ext cx="1427238" cy="369332"/>
          </a:xfrm>
          <a:prstGeom prst="rect">
            <a:avLst/>
          </a:prstGeom>
          <a:noFill/>
        </p:spPr>
        <p:txBody>
          <a:bodyPr wrap="square" rtlCol="0">
            <a:spAutoFit/>
          </a:bodyPr>
          <a:lstStyle/>
          <a:p>
            <a:r>
              <a:rPr lang="fr-FR" dirty="0" smtClean="0"/>
              <a:t>caractérise 1 </a:t>
            </a:r>
            <a:endParaRPr lang="fr-FR" dirty="0"/>
          </a:p>
        </p:txBody>
      </p:sp>
      <p:cxnSp>
        <p:nvCxnSpPr>
          <p:cNvPr id="130" name="Connecteur droit avec flèche 129"/>
          <p:cNvCxnSpPr/>
          <p:nvPr/>
        </p:nvCxnSpPr>
        <p:spPr>
          <a:xfrm>
            <a:off x="6841065" y="3229000"/>
            <a:ext cx="0" cy="580998"/>
          </a:xfrm>
          <a:prstGeom prst="straightConnector1">
            <a:avLst/>
          </a:prstGeom>
          <a:ln w="63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32" name="ZoneTexte 131"/>
          <p:cNvSpPr txBox="1"/>
          <p:nvPr/>
        </p:nvSpPr>
        <p:spPr>
          <a:xfrm>
            <a:off x="1133930" y="3350381"/>
            <a:ext cx="1176261" cy="338554"/>
          </a:xfrm>
          <a:prstGeom prst="rect">
            <a:avLst/>
          </a:prstGeom>
          <a:noFill/>
        </p:spPr>
        <p:txBody>
          <a:bodyPr wrap="square" rtlCol="0">
            <a:spAutoFit/>
          </a:bodyPr>
          <a:lstStyle/>
          <a:p>
            <a:r>
              <a:rPr lang="fr-FR" sz="1600" dirty="0" err="1"/>
              <a:t>i</a:t>
            </a:r>
            <a:r>
              <a:rPr lang="fr-FR" sz="1600" dirty="0" err="1" smtClean="0"/>
              <a:t>nhère</a:t>
            </a:r>
            <a:r>
              <a:rPr lang="fr-FR" sz="1600" dirty="0" smtClean="0"/>
              <a:t> dans</a:t>
            </a:r>
            <a:endParaRPr lang="fr-FR" sz="1600" dirty="0"/>
          </a:p>
        </p:txBody>
      </p:sp>
      <p:cxnSp>
        <p:nvCxnSpPr>
          <p:cNvPr id="133" name="Connecteur droit 132"/>
          <p:cNvCxnSpPr/>
          <p:nvPr/>
        </p:nvCxnSpPr>
        <p:spPr>
          <a:xfrm flipV="1">
            <a:off x="2065261" y="2133601"/>
            <a:ext cx="0" cy="623685"/>
          </a:xfrm>
          <a:prstGeom prst="line">
            <a:avLst/>
          </a:prstGeom>
          <a:ln w="6350" cmpd="sng">
            <a:solidFill>
              <a:schemeClr val="tx1"/>
            </a:solidFill>
            <a:prstDash val="sysDash"/>
          </a:ln>
        </p:spPr>
        <p:style>
          <a:lnRef idx="2">
            <a:schemeClr val="accent1"/>
          </a:lnRef>
          <a:fillRef idx="0">
            <a:schemeClr val="accent1"/>
          </a:fillRef>
          <a:effectRef idx="1">
            <a:schemeClr val="accent1"/>
          </a:effectRef>
          <a:fontRef idx="minor">
            <a:schemeClr val="tx1"/>
          </a:fontRef>
        </p:style>
      </p:cxnSp>
      <p:cxnSp>
        <p:nvCxnSpPr>
          <p:cNvPr id="134" name="Connecteur droit 133"/>
          <p:cNvCxnSpPr/>
          <p:nvPr/>
        </p:nvCxnSpPr>
        <p:spPr>
          <a:xfrm flipH="1">
            <a:off x="900113" y="2133601"/>
            <a:ext cx="1165148" cy="0"/>
          </a:xfrm>
          <a:prstGeom prst="line">
            <a:avLst/>
          </a:prstGeom>
          <a:ln w="6350" cmpd="sng">
            <a:solidFill>
              <a:schemeClr val="tx1"/>
            </a:solidFill>
            <a:prstDash val="sysDash"/>
          </a:ln>
        </p:spPr>
        <p:style>
          <a:lnRef idx="2">
            <a:schemeClr val="accent1"/>
          </a:lnRef>
          <a:fillRef idx="0">
            <a:schemeClr val="accent1"/>
          </a:fillRef>
          <a:effectRef idx="1">
            <a:schemeClr val="accent1"/>
          </a:effectRef>
          <a:fontRef idx="minor">
            <a:schemeClr val="tx1"/>
          </a:fontRef>
        </p:style>
      </p:cxnSp>
      <p:cxnSp>
        <p:nvCxnSpPr>
          <p:cNvPr id="135" name="Connecteur droit 134"/>
          <p:cNvCxnSpPr/>
          <p:nvPr/>
        </p:nvCxnSpPr>
        <p:spPr>
          <a:xfrm>
            <a:off x="900112" y="2154088"/>
            <a:ext cx="0" cy="1897817"/>
          </a:xfrm>
          <a:prstGeom prst="line">
            <a:avLst/>
          </a:prstGeom>
          <a:ln w="6350" cmpd="sng">
            <a:solidFill>
              <a:schemeClr val="tx1"/>
            </a:solidFill>
            <a:prstDash val="sysDash"/>
          </a:ln>
        </p:spPr>
        <p:style>
          <a:lnRef idx="2">
            <a:schemeClr val="accent1"/>
          </a:lnRef>
          <a:fillRef idx="0">
            <a:schemeClr val="accent1"/>
          </a:fillRef>
          <a:effectRef idx="1">
            <a:schemeClr val="accent1"/>
          </a:effectRef>
          <a:fontRef idx="minor">
            <a:schemeClr val="tx1"/>
          </a:fontRef>
        </p:style>
      </p:cxnSp>
      <p:cxnSp>
        <p:nvCxnSpPr>
          <p:cNvPr id="136" name="Connecteur droit 135"/>
          <p:cNvCxnSpPr/>
          <p:nvPr/>
        </p:nvCxnSpPr>
        <p:spPr>
          <a:xfrm flipV="1">
            <a:off x="900113" y="4051905"/>
            <a:ext cx="672266" cy="2"/>
          </a:xfrm>
          <a:prstGeom prst="line">
            <a:avLst/>
          </a:prstGeom>
          <a:ln w="6350"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cxnSp>
      <p:sp>
        <p:nvSpPr>
          <p:cNvPr id="137" name="ZoneTexte 136"/>
          <p:cNvSpPr txBox="1"/>
          <p:nvPr/>
        </p:nvSpPr>
        <p:spPr>
          <a:xfrm>
            <a:off x="544286" y="1762667"/>
            <a:ext cx="1520975" cy="369332"/>
          </a:xfrm>
          <a:prstGeom prst="rect">
            <a:avLst/>
          </a:prstGeom>
          <a:noFill/>
        </p:spPr>
        <p:txBody>
          <a:bodyPr wrap="square" rtlCol="0">
            <a:spAutoFit/>
          </a:bodyPr>
          <a:lstStyle/>
          <a:p>
            <a:r>
              <a:rPr lang="fr-FR" dirty="0"/>
              <a:t>c</a:t>
            </a:r>
            <a:r>
              <a:rPr lang="fr-FR" dirty="0" smtClean="0"/>
              <a:t>aractérise 2</a:t>
            </a:r>
            <a:endParaRPr lang="fr-FR" dirty="0"/>
          </a:p>
        </p:txBody>
      </p:sp>
      <p:cxnSp>
        <p:nvCxnSpPr>
          <p:cNvPr id="139" name="Connecteur droit 138"/>
          <p:cNvCxnSpPr/>
          <p:nvPr/>
        </p:nvCxnSpPr>
        <p:spPr>
          <a:xfrm flipV="1">
            <a:off x="7015238" y="2154088"/>
            <a:ext cx="0" cy="603198"/>
          </a:xfrm>
          <a:prstGeom prst="line">
            <a:avLst/>
          </a:prstGeom>
          <a:ln w="6350"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140" name="Connecteur droit 139"/>
          <p:cNvCxnSpPr/>
          <p:nvPr/>
        </p:nvCxnSpPr>
        <p:spPr>
          <a:xfrm>
            <a:off x="7063619" y="2154088"/>
            <a:ext cx="1181856" cy="0"/>
          </a:xfrm>
          <a:prstGeom prst="line">
            <a:avLst/>
          </a:prstGeom>
          <a:ln w="6350"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141" name="Connecteur droit 140"/>
          <p:cNvCxnSpPr/>
          <p:nvPr/>
        </p:nvCxnSpPr>
        <p:spPr>
          <a:xfrm>
            <a:off x="8245475" y="2154088"/>
            <a:ext cx="0" cy="1855054"/>
          </a:xfrm>
          <a:prstGeom prst="line">
            <a:avLst/>
          </a:prstGeom>
          <a:ln w="6350"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142" name="Connecteur droit avec flèche 141"/>
          <p:cNvCxnSpPr/>
          <p:nvPr/>
        </p:nvCxnSpPr>
        <p:spPr>
          <a:xfrm flipH="1">
            <a:off x="7753048" y="4009142"/>
            <a:ext cx="492427" cy="0"/>
          </a:xfrm>
          <a:prstGeom prst="straightConnector1">
            <a:avLst/>
          </a:prstGeom>
          <a:ln w="6350"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cxnSp>
      <p:sp>
        <p:nvSpPr>
          <p:cNvPr id="143" name="ZoneTexte 142"/>
          <p:cNvSpPr txBox="1"/>
          <p:nvPr/>
        </p:nvSpPr>
        <p:spPr>
          <a:xfrm>
            <a:off x="7112000" y="1777999"/>
            <a:ext cx="1487714" cy="369332"/>
          </a:xfrm>
          <a:prstGeom prst="rect">
            <a:avLst/>
          </a:prstGeom>
          <a:noFill/>
        </p:spPr>
        <p:txBody>
          <a:bodyPr wrap="square" rtlCol="0">
            <a:spAutoFit/>
          </a:bodyPr>
          <a:lstStyle/>
          <a:p>
            <a:r>
              <a:rPr lang="fr-FR" dirty="0"/>
              <a:t>c</a:t>
            </a:r>
            <a:r>
              <a:rPr lang="fr-FR" dirty="0" smtClean="0"/>
              <a:t>aractérise 2</a:t>
            </a:r>
            <a:endParaRPr lang="fr-FR" dirty="0"/>
          </a:p>
        </p:txBody>
      </p:sp>
      <p:cxnSp>
        <p:nvCxnSpPr>
          <p:cNvPr id="144" name="Connecteur droit 143"/>
          <p:cNvCxnSpPr/>
          <p:nvPr/>
        </p:nvCxnSpPr>
        <p:spPr>
          <a:xfrm flipV="1">
            <a:off x="7015238" y="2160845"/>
            <a:ext cx="0" cy="603198"/>
          </a:xfrm>
          <a:prstGeom prst="line">
            <a:avLst/>
          </a:prstGeom>
          <a:ln w="6350"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145" name="Connecteur droit 144"/>
          <p:cNvCxnSpPr/>
          <p:nvPr/>
        </p:nvCxnSpPr>
        <p:spPr>
          <a:xfrm>
            <a:off x="7063619" y="2160845"/>
            <a:ext cx="1181856" cy="0"/>
          </a:xfrm>
          <a:prstGeom prst="line">
            <a:avLst/>
          </a:prstGeom>
          <a:ln w="6350"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146" name="Connecteur droit 145"/>
          <p:cNvCxnSpPr/>
          <p:nvPr/>
        </p:nvCxnSpPr>
        <p:spPr>
          <a:xfrm>
            <a:off x="8245475" y="2160845"/>
            <a:ext cx="0" cy="1855054"/>
          </a:xfrm>
          <a:prstGeom prst="line">
            <a:avLst/>
          </a:prstGeom>
          <a:ln w="6350"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147" name="Connecteur droit avec flèche 146"/>
          <p:cNvCxnSpPr/>
          <p:nvPr/>
        </p:nvCxnSpPr>
        <p:spPr>
          <a:xfrm flipH="1">
            <a:off x="7753048" y="4015899"/>
            <a:ext cx="492427" cy="0"/>
          </a:xfrm>
          <a:prstGeom prst="straightConnector1">
            <a:avLst/>
          </a:prstGeom>
          <a:ln w="6350"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cxnSp>
      <p:sp>
        <p:nvSpPr>
          <p:cNvPr id="148" name="ZoneTexte 147"/>
          <p:cNvSpPr txBox="1"/>
          <p:nvPr/>
        </p:nvSpPr>
        <p:spPr>
          <a:xfrm>
            <a:off x="6841065" y="3312382"/>
            <a:ext cx="1354667" cy="338554"/>
          </a:xfrm>
          <a:prstGeom prst="rect">
            <a:avLst/>
          </a:prstGeom>
          <a:noFill/>
        </p:spPr>
        <p:txBody>
          <a:bodyPr wrap="square" rtlCol="0">
            <a:spAutoFit/>
          </a:bodyPr>
          <a:lstStyle/>
          <a:p>
            <a:r>
              <a:rPr lang="fr-FR" sz="1600" dirty="0" err="1"/>
              <a:t>i</a:t>
            </a:r>
            <a:r>
              <a:rPr lang="fr-FR" sz="1600" dirty="0" err="1" smtClean="0"/>
              <a:t>nhère</a:t>
            </a:r>
            <a:r>
              <a:rPr lang="fr-FR" sz="1600" dirty="0" smtClean="0"/>
              <a:t> dans</a:t>
            </a:r>
            <a:endParaRPr lang="fr-FR" sz="1600" dirty="0"/>
          </a:p>
        </p:txBody>
      </p:sp>
      <p:cxnSp>
        <p:nvCxnSpPr>
          <p:cNvPr id="53" name="Connecteur droit avec flèche 52"/>
          <p:cNvCxnSpPr>
            <a:endCxn id="19" idx="1"/>
          </p:cNvCxnSpPr>
          <p:nvPr/>
        </p:nvCxnSpPr>
        <p:spPr>
          <a:xfrm flipV="1">
            <a:off x="2948212" y="2993143"/>
            <a:ext cx="3232454" cy="352"/>
          </a:xfrm>
          <a:prstGeom prst="straightConnector1">
            <a:avLst/>
          </a:prstGeom>
          <a:ln w="28575" cmpd="sng">
            <a:prstDash val="solid"/>
            <a:tailEnd type="arrow"/>
          </a:ln>
        </p:spPr>
        <p:style>
          <a:lnRef idx="2">
            <a:schemeClr val="accent1"/>
          </a:lnRef>
          <a:fillRef idx="0">
            <a:schemeClr val="accent1"/>
          </a:fillRef>
          <a:effectRef idx="1">
            <a:schemeClr val="accent1"/>
          </a:effectRef>
          <a:fontRef idx="minor">
            <a:schemeClr val="tx1"/>
          </a:fontRef>
        </p:style>
      </p:cxnSp>
      <p:cxnSp>
        <p:nvCxnSpPr>
          <p:cNvPr id="55" name="Connecteur droit avec flèche 54"/>
          <p:cNvCxnSpPr/>
          <p:nvPr/>
        </p:nvCxnSpPr>
        <p:spPr>
          <a:xfrm flipV="1">
            <a:off x="2927046" y="4051907"/>
            <a:ext cx="3232454" cy="352"/>
          </a:xfrm>
          <a:prstGeom prst="straightConnector1">
            <a:avLst/>
          </a:prstGeom>
          <a:ln w="28575" cmpd="sng">
            <a:prstDash val="solid"/>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2899067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Changement substantiel</a:t>
            </a:r>
            <a:endParaRPr lang="fr-FR" dirty="0"/>
          </a:p>
        </p:txBody>
      </p:sp>
      <p:sp>
        <p:nvSpPr>
          <p:cNvPr id="4" name="Rectangle 3"/>
          <p:cNvSpPr/>
          <p:nvPr/>
        </p:nvSpPr>
        <p:spPr>
          <a:xfrm>
            <a:off x="1233714" y="2540000"/>
            <a:ext cx="1971523" cy="2013429"/>
          </a:xfrm>
          <a:prstGeom prst="rect">
            <a:avLst/>
          </a:prstGeom>
          <a:ln w="6350" cmpd="sng">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 name="Ellipse 4"/>
          <p:cNvSpPr/>
          <p:nvPr/>
        </p:nvSpPr>
        <p:spPr>
          <a:xfrm>
            <a:off x="5817810" y="2540000"/>
            <a:ext cx="2031999" cy="2013429"/>
          </a:xfrm>
          <a:prstGeom prst="ellipse">
            <a:avLst/>
          </a:prstGeom>
          <a:ln w="6350" cmpd="sng">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6" name="ZoneTexte 5"/>
          <p:cNvSpPr txBox="1"/>
          <p:nvPr/>
        </p:nvSpPr>
        <p:spPr>
          <a:xfrm>
            <a:off x="1233714" y="4553429"/>
            <a:ext cx="2128762" cy="369332"/>
          </a:xfrm>
          <a:prstGeom prst="rect">
            <a:avLst/>
          </a:prstGeom>
          <a:noFill/>
        </p:spPr>
        <p:txBody>
          <a:bodyPr wrap="square" rtlCol="0">
            <a:spAutoFit/>
          </a:bodyPr>
          <a:lstStyle/>
          <a:p>
            <a:r>
              <a:rPr lang="fr-FR" dirty="0" smtClean="0"/>
              <a:t>Gamètes de Socrate</a:t>
            </a:r>
            <a:endParaRPr lang="fr-FR" dirty="0"/>
          </a:p>
        </p:txBody>
      </p:sp>
      <p:sp>
        <p:nvSpPr>
          <p:cNvPr id="7" name="ZoneTexte 6"/>
          <p:cNvSpPr txBox="1"/>
          <p:nvPr/>
        </p:nvSpPr>
        <p:spPr>
          <a:xfrm>
            <a:off x="6429828" y="4553429"/>
            <a:ext cx="931334" cy="369332"/>
          </a:xfrm>
          <a:prstGeom prst="rect">
            <a:avLst/>
          </a:prstGeom>
          <a:noFill/>
        </p:spPr>
        <p:txBody>
          <a:bodyPr wrap="square" rtlCol="0">
            <a:spAutoFit/>
          </a:bodyPr>
          <a:lstStyle/>
          <a:p>
            <a:r>
              <a:rPr lang="fr-FR" dirty="0" smtClean="0"/>
              <a:t>Socrate</a:t>
            </a:r>
            <a:endParaRPr lang="fr-FR" dirty="0"/>
          </a:p>
        </p:txBody>
      </p:sp>
      <p:cxnSp>
        <p:nvCxnSpPr>
          <p:cNvPr id="8" name="Connecteur droit avec flèche 7"/>
          <p:cNvCxnSpPr/>
          <p:nvPr/>
        </p:nvCxnSpPr>
        <p:spPr>
          <a:xfrm>
            <a:off x="3253616" y="3567983"/>
            <a:ext cx="2612572" cy="0"/>
          </a:xfrm>
          <a:prstGeom prst="straightConnector1">
            <a:avLst/>
          </a:prstGeom>
          <a:ln w="28575" cmpd="sng">
            <a:solidFill>
              <a:srgbClr val="000000"/>
            </a:solidFill>
            <a:prstDash val="dash"/>
            <a:tailEnd type="arrow"/>
          </a:ln>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a:off x="1572381" y="5242857"/>
            <a:ext cx="5825066" cy="0"/>
          </a:xfrm>
          <a:prstGeom prst="line">
            <a:avLst/>
          </a:prstGeom>
          <a:ln w="635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0" name="Ellipse 9"/>
          <p:cNvSpPr/>
          <p:nvPr/>
        </p:nvSpPr>
        <p:spPr>
          <a:xfrm>
            <a:off x="2310190" y="5134001"/>
            <a:ext cx="145143" cy="154576"/>
          </a:xfrm>
          <a:prstGeom prst="ellipse">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1" name="Ellipse 10"/>
          <p:cNvSpPr/>
          <p:nvPr/>
        </p:nvSpPr>
        <p:spPr>
          <a:xfrm>
            <a:off x="6724952" y="5134001"/>
            <a:ext cx="181429" cy="1545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2" name="ZoneTexte 11"/>
          <p:cNvSpPr txBox="1"/>
          <p:nvPr/>
        </p:nvSpPr>
        <p:spPr>
          <a:xfrm>
            <a:off x="2065261" y="5593619"/>
            <a:ext cx="489857" cy="369332"/>
          </a:xfrm>
          <a:prstGeom prst="rect">
            <a:avLst/>
          </a:prstGeom>
          <a:noFill/>
        </p:spPr>
        <p:txBody>
          <a:bodyPr wrap="square" rtlCol="0">
            <a:spAutoFit/>
          </a:bodyPr>
          <a:lstStyle/>
          <a:p>
            <a:r>
              <a:rPr lang="fr-FR" dirty="0" smtClean="0"/>
              <a:t>T1</a:t>
            </a:r>
            <a:endParaRPr lang="fr-FR" dirty="0"/>
          </a:p>
        </p:txBody>
      </p:sp>
      <p:sp>
        <p:nvSpPr>
          <p:cNvPr id="13" name="ZoneTexte 12"/>
          <p:cNvSpPr txBox="1"/>
          <p:nvPr/>
        </p:nvSpPr>
        <p:spPr>
          <a:xfrm>
            <a:off x="6579809" y="5593619"/>
            <a:ext cx="532191" cy="369332"/>
          </a:xfrm>
          <a:prstGeom prst="rect">
            <a:avLst/>
          </a:prstGeom>
          <a:noFill/>
        </p:spPr>
        <p:txBody>
          <a:bodyPr wrap="square" rtlCol="0">
            <a:spAutoFit/>
          </a:bodyPr>
          <a:lstStyle/>
          <a:p>
            <a:r>
              <a:rPr lang="fr-FR" dirty="0" smtClean="0"/>
              <a:t>T2</a:t>
            </a:r>
            <a:endParaRPr lang="fr-FR" dirty="0"/>
          </a:p>
        </p:txBody>
      </p:sp>
      <p:sp>
        <p:nvSpPr>
          <p:cNvPr id="14" name="ZoneTexte 13"/>
          <p:cNvSpPr txBox="1"/>
          <p:nvPr/>
        </p:nvSpPr>
        <p:spPr>
          <a:xfrm>
            <a:off x="4184952" y="5566191"/>
            <a:ext cx="1028095" cy="369332"/>
          </a:xfrm>
          <a:prstGeom prst="rect">
            <a:avLst/>
          </a:prstGeom>
          <a:noFill/>
        </p:spPr>
        <p:txBody>
          <a:bodyPr wrap="square" rtlCol="0">
            <a:spAutoFit/>
          </a:bodyPr>
          <a:lstStyle/>
          <a:p>
            <a:r>
              <a:rPr lang="fr-FR" dirty="0" smtClean="0"/>
              <a:t>Temps</a:t>
            </a:r>
            <a:endParaRPr lang="fr-FR" dirty="0"/>
          </a:p>
        </p:txBody>
      </p:sp>
      <p:sp>
        <p:nvSpPr>
          <p:cNvPr id="15" name="Rectangle 14"/>
          <p:cNvSpPr/>
          <p:nvPr/>
        </p:nvSpPr>
        <p:spPr>
          <a:xfrm>
            <a:off x="1233715" y="2757286"/>
            <a:ext cx="1874762" cy="471714"/>
          </a:xfrm>
          <a:prstGeom prst="rect">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6" name="ZoneTexte 15"/>
          <p:cNvSpPr txBox="1"/>
          <p:nvPr/>
        </p:nvSpPr>
        <p:spPr>
          <a:xfrm>
            <a:off x="1233715" y="2757286"/>
            <a:ext cx="1971524" cy="338554"/>
          </a:xfrm>
          <a:prstGeom prst="rect">
            <a:avLst/>
          </a:prstGeom>
          <a:noFill/>
        </p:spPr>
        <p:txBody>
          <a:bodyPr wrap="square" rtlCol="0">
            <a:spAutoFit/>
          </a:bodyPr>
          <a:lstStyle/>
          <a:p>
            <a:r>
              <a:rPr lang="fr-FR" sz="1600" dirty="0" smtClean="0"/>
              <a:t>Formes des gamètes</a:t>
            </a:r>
            <a:endParaRPr lang="fr-FR" sz="1600" dirty="0"/>
          </a:p>
        </p:txBody>
      </p:sp>
      <p:sp>
        <p:nvSpPr>
          <p:cNvPr id="17" name="Rectangle 16"/>
          <p:cNvSpPr/>
          <p:nvPr/>
        </p:nvSpPr>
        <p:spPr>
          <a:xfrm>
            <a:off x="1390955" y="3864000"/>
            <a:ext cx="1717522" cy="471714"/>
          </a:xfrm>
          <a:prstGeom prst="rect">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8" name="ZoneTexte 17"/>
          <p:cNvSpPr txBox="1"/>
          <p:nvPr/>
        </p:nvSpPr>
        <p:spPr>
          <a:xfrm>
            <a:off x="1390954" y="3864000"/>
            <a:ext cx="1814284" cy="369332"/>
          </a:xfrm>
          <a:prstGeom prst="rect">
            <a:avLst/>
          </a:prstGeom>
          <a:noFill/>
        </p:spPr>
        <p:txBody>
          <a:bodyPr wrap="square" rtlCol="0">
            <a:spAutoFit/>
          </a:bodyPr>
          <a:lstStyle/>
          <a:p>
            <a:r>
              <a:rPr lang="fr-FR" dirty="0" smtClean="0"/>
              <a:t>Matière prime</a:t>
            </a:r>
            <a:r>
              <a:rPr lang="fr-FR" baseline="-25000" dirty="0" smtClean="0"/>
              <a:t>1</a:t>
            </a:r>
            <a:endParaRPr lang="fr-FR" dirty="0"/>
          </a:p>
        </p:txBody>
      </p:sp>
      <p:sp>
        <p:nvSpPr>
          <p:cNvPr id="19" name="Rectangle 18"/>
          <p:cNvSpPr/>
          <p:nvPr/>
        </p:nvSpPr>
        <p:spPr>
          <a:xfrm>
            <a:off x="5962951" y="2757286"/>
            <a:ext cx="1693333" cy="471714"/>
          </a:xfrm>
          <a:prstGeom prst="rect">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0" name="ZoneTexte 19"/>
          <p:cNvSpPr txBox="1"/>
          <p:nvPr/>
        </p:nvSpPr>
        <p:spPr>
          <a:xfrm>
            <a:off x="5914573" y="2720572"/>
            <a:ext cx="1935236" cy="592666"/>
          </a:xfrm>
          <a:prstGeom prst="rect">
            <a:avLst/>
          </a:prstGeom>
          <a:noFill/>
        </p:spPr>
        <p:txBody>
          <a:bodyPr wrap="square" rtlCol="0">
            <a:spAutoFit/>
          </a:bodyPr>
          <a:lstStyle/>
          <a:p>
            <a:r>
              <a:rPr lang="fr-FR" sz="1600" dirty="0" smtClean="0"/>
              <a:t>Âme/humanité de Socrate</a:t>
            </a:r>
            <a:endParaRPr lang="fr-FR" sz="1600" dirty="0"/>
          </a:p>
        </p:txBody>
      </p:sp>
      <p:sp>
        <p:nvSpPr>
          <p:cNvPr id="21" name="Rectangle 20"/>
          <p:cNvSpPr/>
          <p:nvPr/>
        </p:nvSpPr>
        <p:spPr>
          <a:xfrm>
            <a:off x="6083903" y="3816048"/>
            <a:ext cx="1705429" cy="519665"/>
          </a:xfrm>
          <a:prstGeom prst="rect">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2" name="ZoneTexte 21"/>
          <p:cNvSpPr txBox="1"/>
          <p:nvPr/>
        </p:nvSpPr>
        <p:spPr>
          <a:xfrm>
            <a:off x="6083902" y="3899427"/>
            <a:ext cx="1705430" cy="369332"/>
          </a:xfrm>
          <a:prstGeom prst="rect">
            <a:avLst/>
          </a:prstGeom>
          <a:noFill/>
        </p:spPr>
        <p:txBody>
          <a:bodyPr wrap="square" rtlCol="0">
            <a:spAutoFit/>
          </a:bodyPr>
          <a:lstStyle/>
          <a:p>
            <a:r>
              <a:rPr lang="fr-FR" dirty="0"/>
              <a:t>Matière prime</a:t>
            </a:r>
            <a:r>
              <a:rPr lang="fr-FR" baseline="-25000" dirty="0"/>
              <a:t>1</a:t>
            </a:r>
            <a:endParaRPr lang="fr-FR" dirty="0"/>
          </a:p>
        </p:txBody>
      </p:sp>
      <p:sp>
        <p:nvSpPr>
          <p:cNvPr id="23" name="ZoneTexte 22"/>
          <p:cNvSpPr txBox="1"/>
          <p:nvPr/>
        </p:nvSpPr>
        <p:spPr>
          <a:xfrm>
            <a:off x="4426852" y="2557287"/>
            <a:ext cx="241903" cy="369332"/>
          </a:xfrm>
          <a:prstGeom prst="rect">
            <a:avLst/>
          </a:prstGeom>
          <a:noFill/>
        </p:spPr>
        <p:txBody>
          <a:bodyPr wrap="square" rtlCol="0">
            <a:spAutoFit/>
          </a:bodyPr>
          <a:lstStyle/>
          <a:p>
            <a:r>
              <a:rPr lang="fr-FR" dirty="0" smtClean="0"/>
              <a:t>≠</a:t>
            </a:r>
            <a:endParaRPr lang="fr-FR" dirty="0"/>
          </a:p>
        </p:txBody>
      </p:sp>
      <p:sp>
        <p:nvSpPr>
          <p:cNvPr id="24" name="ZoneTexte 23"/>
          <p:cNvSpPr txBox="1"/>
          <p:nvPr/>
        </p:nvSpPr>
        <p:spPr>
          <a:xfrm>
            <a:off x="4396616" y="4151047"/>
            <a:ext cx="350761" cy="369332"/>
          </a:xfrm>
          <a:prstGeom prst="rect">
            <a:avLst/>
          </a:prstGeom>
          <a:noFill/>
        </p:spPr>
        <p:txBody>
          <a:bodyPr wrap="square" rtlCol="0">
            <a:spAutoFit/>
          </a:bodyPr>
          <a:lstStyle/>
          <a:p>
            <a:r>
              <a:rPr lang="fr-FR" dirty="0" smtClean="0"/>
              <a:t>=</a:t>
            </a:r>
            <a:endParaRPr lang="fr-FR" dirty="0"/>
          </a:p>
        </p:txBody>
      </p:sp>
      <p:cxnSp>
        <p:nvCxnSpPr>
          <p:cNvPr id="25" name="Connecteur droit avec flèche 24"/>
          <p:cNvCxnSpPr/>
          <p:nvPr/>
        </p:nvCxnSpPr>
        <p:spPr>
          <a:xfrm>
            <a:off x="2310190" y="3229000"/>
            <a:ext cx="0" cy="635000"/>
          </a:xfrm>
          <a:prstGeom prst="straightConnector1">
            <a:avLst/>
          </a:prstGeom>
          <a:ln w="63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6" name="Connecteur droit 25"/>
          <p:cNvCxnSpPr/>
          <p:nvPr/>
        </p:nvCxnSpPr>
        <p:spPr>
          <a:xfrm flipV="1">
            <a:off x="2310190" y="2133601"/>
            <a:ext cx="0" cy="623685"/>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27" name="Connecteur droit 26"/>
          <p:cNvCxnSpPr/>
          <p:nvPr/>
        </p:nvCxnSpPr>
        <p:spPr>
          <a:xfrm>
            <a:off x="2310190" y="2133601"/>
            <a:ext cx="1475620" cy="0"/>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28" name="Connecteur droit 27"/>
          <p:cNvCxnSpPr/>
          <p:nvPr/>
        </p:nvCxnSpPr>
        <p:spPr>
          <a:xfrm>
            <a:off x="3785810" y="2133601"/>
            <a:ext cx="0" cy="1216780"/>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29" name="Connecteur droit avec flèche 28"/>
          <p:cNvCxnSpPr/>
          <p:nvPr/>
        </p:nvCxnSpPr>
        <p:spPr>
          <a:xfrm flipH="1">
            <a:off x="3205238" y="3350381"/>
            <a:ext cx="580573" cy="0"/>
          </a:xfrm>
          <a:prstGeom prst="straightConnector1">
            <a:avLst/>
          </a:prstGeom>
          <a:ln w="6350" cmpd="sng">
            <a:solidFill>
              <a:schemeClr val="tx1"/>
            </a:solidFill>
            <a:prstDash val="dashDot"/>
            <a:tailEnd type="arrow"/>
          </a:ln>
        </p:spPr>
        <p:style>
          <a:lnRef idx="2">
            <a:schemeClr val="accent1"/>
          </a:lnRef>
          <a:fillRef idx="0">
            <a:schemeClr val="accent1"/>
          </a:fillRef>
          <a:effectRef idx="1">
            <a:schemeClr val="accent1"/>
          </a:effectRef>
          <a:fontRef idx="minor">
            <a:schemeClr val="tx1"/>
          </a:fontRef>
        </p:style>
      </p:cxnSp>
      <p:cxnSp>
        <p:nvCxnSpPr>
          <p:cNvPr id="30" name="Connecteur droit 29"/>
          <p:cNvCxnSpPr/>
          <p:nvPr/>
        </p:nvCxnSpPr>
        <p:spPr>
          <a:xfrm flipV="1">
            <a:off x="6809618" y="2133601"/>
            <a:ext cx="1" cy="623685"/>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31" name="Connecteur droit 30"/>
          <p:cNvCxnSpPr/>
          <p:nvPr/>
        </p:nvCxnSpPr>
        <p:spPr>
          <a:xfrm flipH="1">
            <a:off x="5043713" y="2133601"/>
            <a:ext cx="1765907" cy="0"/>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32" name="Connecteur droit 31"/>
          <p:cNvCxnSpPr/>
          <p:nvPr/>
        </p:nvCxnSpPr>
        <p:spPr>
          <a:xfrm>
            <a:off x="5043713" y="2154088"/>
            <a:ext cx="0" cy="1195864"/>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33" name="Connecteur droit avec flèche 32"/>
          <p:cNvCxnSpPr/>
          <p:nvPr/>
        </p:nvCxnSpPr>
        <p:spPr>
          <a:xfrm>
            <a:off x="5043713" y="3349952"/>
            <a:ext cx="822475" cy="0"/>
          </a:xfrm>
          <a:prstGeom prst="straightConnector1">
            <a:avLst/>
          </a:prstGeom>
          <a:ln w="6350" cmpd="sng">
            <a:solidFill>
              <a:schemeClr val="tx1"/>
            </a:solidFill>
            <a:prstDash val="dashDot"/>
            <a:tailEnd type="arrow"/>
          </a:ln>
        </p:spPr>
        <p:style>
          <a:lnRef idx="2">
            <a:schemeClr val="accent1"/>
          </a:lnRef>
          <a:fillRef idx="0">
            <a:schemeClr val="accent1"/>
          </a:fillRef>
          <a:effectRef idx="1">
            <a:schemeClr val="accent1"/>
          </a:effectRef>
          <a:fontRef idx="minor">
            <a:schemeClr val="tx1"/>
          </a:fontRef>
        </p:style>
      </p:cxnSp>
      <p:sp>
        <p:nvSpPr>
          <p:cNvPr id="82" name="ZoneTexte 81"/>
          <p:cNvSpPr txBox="1"/>
          <p:nvPr/>
        </p:nvSpPr>
        <p:spPr>
          <a:xfrm>
            <a:off x="2310192" y="1764269"/>
            <a:ext cx="1475620" cy="369332"/>
          </a:xfrm>
          <a:prstGeom prst="rect">
            <a:avLst/>
          </a:prstGeom>
          <a:noFill/>
        </p:spPr>
        <p:txBody>
          <a:bodyPr wrap="square" rtlCol="0">
            <a:spAutoFit/>
          </a:bodyPr>
          <a:lstStyle/>
          <a:p>
            <a:r>
              <a:rPr lang="fr-FR" dirty="0" smtClean="0"/>
              <a:t>caractérisent</a:t>
            </a:r>
            <a:endParaRPr lang="fr-FR" dirty="0"/>
          </a:p>
        </p:txBody>
      </p:sp>
      <p:sp>
        <p:nvSpPr>
          <p:cNvPr id="145" name="ZoneTexte 144"/>
          <p:cNvSpPr txBox="1"/>
          <p:nvPr/>
        </p:nvSpPr>
        <p:spPr>
          <a:xfrm>
            <a:off x="5348757" y="1720307"/>
            <a:ext cx="1376195" cy="369332"/>
          </a:xfrm>
          <a:prstGeom prst="rect">
            <a:avLst/>
          </a:prstGeom>
          <a:noFill/>
        </p:spPr>
        <p:txBody>
          <a:bodyPr wrap="square" rtlCol="0">
            <a:spAutoFit/>
          </a:bodyPr>
          <a:lstStyle/>
          <a:p>
            <a:r>
              <a:rPr lang="fr-FR" dirty="0" smtClean="0"/>
              <a:t>caractérise</a:t>
            </a:r>
            <a:endParaRPr lang="fr-FR" dirty="0"/>
          </a:p>
        </p:txBody>
      </p:sp>
      <p:cxnSp>
        <p:nvCxnSpPr>
          <p:cNvPr id="148" name="Connecteur droit avec flèche 147"/>
          <p:cNvCxnSpPr/>
          <p:nvPr/>
        </p:nvCxnSpPr>
        <p:spPr>
          <a:xfrm>
            <a:off x="6925733" y="3229000"/>
            <a:ext cx="0" cy="635000"/>
          </a:xfrm>
          <a:prstGeom prst="straightConnector1">
            <a:avLst/>
          </a:prstGeom>
          <a:ln w="63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49" name="ZoneTexte 148"/>
          <p:cNvSpPr txBox="1"/>
          <p:nvPr/>
        </p:nvSpPr>
        <p:spPr>
          <a:xfrm>
            <a:off x="1430263" y="3350381"/>
            <a:ext cx="1381880" cy="338554"/>
          </a:xfrm>
          <a:prstGeom prst="rect">
            <a:avLst/>
          </a:prstGeom>
          <a:noFill/>
        </p:spPr>
        <p:txBody>
          <a:bodyPr wrap="square" rtlCol="0">
            <a:spAutoFit/>
          </a:bodyPr>
          <a:lstStyle/>
          <a:p>
            <a:r>
              <a:rPr lang="fr-FR" sz="1600" dirty="0" err="1" smtClean="0"/>
              <a:t>inhèrent</a:t>
            </a:r>
            <a:r>
              <a:rPr lang="fr-FR" sz="1600" dirty="0" smtClean="0"/>
              <a:t> dans</a:t>
            </a:r>
            <a:endParaRPr lang="fr-FR" sz="1600" dirty="0"/>
          </a:p>
        </p:txBody>
      </p:sp>
      <p:sp>
        <p:nvSpPr>
          <p:cNvPr id="150" name="ZoneTexte 149"/>
          <p:cNvSpPr txBox="1"/>
          <p:nvPr/>
        </p:nvSpPr>
        <p:spPr>
          <a:xfrm>
            <a:off x="6228442" y="3312381"/>
            <a:ext cx="1176261" cy="338554"/>
          </a:xfrm>
          <a:prstGeom prst="rect">
            <a:avLst/>
          </a:prstGeom>
          <a:noFill/>
        </p:spPr>
        <p:txBody>
          <a:bodyPr wrap="square" rtlCol="0">
            <a:spAutoFit/>
          </a:bodyPr>
          <a:lstStyle/>
          <a:p>
            <a:r>
              <a:rPr lang="fr-FR" sz="1600" dirty="0" err="1"/>
              <a:t>i</a:t>
            </a:r>
            <a:r>
              <a:rPr lang="fr-FR" sz="1600" dirty="0" err="1" smtClean="0"/>
              <a:t>nhère</a:t>
            </a:r>
            <a:r>
              <a:rPr lang="fr-FR" sz="1600" dirty="0" smtClean="0"/>
              <a:t> dans</a:t>
            </a:r>
            <a:endParaRPr lang="fr-FR" sz="1600" dirty="0"/>
          </a:p>
        </p:txBody>
      </p:sp>
      <p:cxnSp>
        <p:nvCxnSpPr>
          <p:cNvPr id="38" name="Connecteur droit avec flèche 37"/>
          <p:cNvCxnSpPr/>
          <p:nvPr/>
        </p:nvCxnSpPr>
        <p:spPr>
          <a:xfrm>
            <a:off x="3108477" y="4151047"/>
            <a:ext cx="2975425" cy="0"/>
          </a:xfrm>
          <a:prstGeom prst="straightConnector1">
            <a:avLst/>
          </a:prstGeom>
          <a:ln w="28575" cmpd="sng">
            <a:solidFill>
              <a:srgbClr val="000000"/>
            </a:solidFill>
            <a:prstDash val="solid"/>
            <a:tailEnd type="arrow"/>
          </a:ln>
        </p:spPr>
        <p:style>
          <a:lnRef idx="2">
            <a:schemeClr val="accent1"/>
          </a:lnRef>
          <a:fillRef idx="0">
            <a:schemeClr val="accent1"/>
          </a:fillRef>
          <a:effectRef idx="1">
            <a:schemeClr val="accent1"/>
          </a:effectRef>
          <a:fontRef idx="minor">
            <a:schemeClr val="tx1"/>
          </a:fontRef>
        </p:style>
      </p:cxnSp>
      <p:cxnSp>
        <p:nvCxnSpPr>
          <p:cNvPr id="40" name="Connecteur droit avec flèche 39"/>
          <p:cNvCxnSpPr/>
          <p:nvPr/>
        </p:nvCxnSpPr>
        <p:spPr>
          <a:xfrm>
            <a:off x="3108477" y="2950269"/>
            <a:ext cx="2878667" cy="0"/>
          </a:xfrm>
          <a:prstGeom prst="straightConnector1">
            <a:avLst/>
          </a:prstGeom>
          <a:ln w="28575" cmpd="sng">
            <a:solidFill>
              <a:srgbClr val="000000"/>
            </a:solidFill>
            <a:prstDash val="solid"/>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78604394"/>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Définition du </a:t>
            </a:r>
            <a:r>
              <a:rPr lang="fr-FR" dirty="0" smtClean="0"/>
              <a:t>changement</a:t>
            </a:r>
            <a:endParaRPr lang="fr-FR" dirty="0"/>
          </a:p>
        </p:txBody>
      </p:sp>
      <p:sp>
        <p:nvSpPr>
          <p:cNvPr id="3" name="Espace réservé du contenu 2"/>
          <p:cNvSpPr>
            <a:spLocks noGrp="1"/>
          </p:cNvSpPr>
          <p:nvPr>
            <p:ph idx="1"/>
          </p:nvPr>
        </p:nvSpPr>
        <p:spPr>
          <a:xfrm>
            <a:off x="544286" y="1790096"/>
            <a:ext cx="8140095" cy="4584094"/>
          </a:xfrm>
        </p:spPr>
        <p:txBody>
          <a:bodyPr anchor="ctr">
            <a:normAutofit fontScale="77500" lnSpcReduction="20000"/>
          </a:bodyPr>
          <a:lstStyle/>
          <a:p>
            <a:pPr marL="0" indent="0">
              <a:lnSpc>
                <a:spcPct val="120000"/>
              </a:lnSpc>
              <a:spcBef>
                <a:spcPts val="800"/>
              </a:spcBef>
              <a:buNone/>
            </a:pPr>
            <a:r>
              <a:rPr lang="fr-FR" dirty="0"/>
              <a:t>Un </a:t>
            </a:r>
            <a:r>
              <a:rPr lang="fr-FR" dirty="0" smtClean="0"/>
              <a:t>changement intrinsèque </a:t>
            </a:r>
            <a:r>
              <a:rPr lang="fr-FR" dirty="0"/>
              <a:t>survient entre deux </a:t>
            </a:r>
            <a:r>
              <a:rPr lang="fr-FR" dirty="0" smtClean="0"/>
              <a:t>moments </a:t>
            </a:r>
            <a:r>
              <a:rPr lang="fr-FR" dirty="0"/>
              <a:t>T1 et T2 si et seulement si</a:t>
            </a:r>
          </a:p>
          <a:p>
            <a:pPr marL="514350" lvl="0" indent="-514350">
              <a:lnSpc>
                <a:spcPct val="120000"/>
              </a:lnSpc>
              <a:spcBef>
                <a:spcPts val="800"/>
              </a:spcBef>
              <a:buFont typeface="+mj-lt"/>
              <a:buAutoNum type="romanLcPeriod"/>
            </a:pPr>
            <a:r>
              <a:rPr lang="fr-FR" dirty="0"/>
              <a:t>Une portion de matière </a:t>
            </a:r>
            <a:r>
              <a:rPr lang="fr-FR" i="1" dirty="0"/>
              <a:t>M </a:t>
            </a:r>
            <a:r>
              <a:rPr lang="fr-FR" dirty="0"/>
              <a:t>demeure entre T1 et T2</a:t>
            </a:r>
          </a:p>
          <a:p>
            <a:pPr marL="514350" lvl="0" indent="-514350">
              <a:lnSpc>
                <a:spcPct val="120000"/>
              </a:lnSpc>
              <a:spcBef>
                <a:spcPts val="800"/>
              </a:spcBef>
              <a:buFont typeface="+mj-lt"/>
              <a:buAutoNum type="romanLcPeriod"/>
            </a:pPr>
            <a:r>
              <a:rPr lang="fr-FR" dirty="0"/>
              <a:t>Il y a </a:t>
            </a:r>
            <a:r>
              <a:rPr lang="fr-FR" dirty="0" smtClean="0"/>
              <a:t>des formes </a:t>
            </a:r>
            <a:r>
              <a:rPr lang="fr-FR" i="1" dirty="0" smtClean="0"/>
              <a:t>incompatibles</a:t>
            </a:r>
            <a:r>
              <a:rPr lang="fr-FR" dirty="0"/>
              <a:t> </a:t>
            </a:r>
            <a:r>
              <a:rPr lang="fr-FR" dirty="0" smtClean="0"/>
              <a:t>: la </a:t>
            </a:r>
            <a:r>
              <a:rPr lang="fr-FR" i="1" dirty="0" err="1"/>
              <a:t>F-</a:t>
            </a:r>
            <a:r>
              <a:rPr lang="fr-FR" i="1" dirty="0" err="1" smtClean="0"/>
              <a:t>té</a:t>
            </a:r>
            <a:r>
              <a:rPr lang="fr-FR" i="1" dirty="0" smtClean="0"/>
              <a:t>, </a:t>
            </a:r>
            <a:r>
              <a:rPr lang="fr-FR" dirty="0" smtClean="0"/>
              <a:t>la </a:t>
            </a:r>
            <a:r>
              <a:rPr lang="fr-FR" i="1" dirty="0" err="1" smtClean="0"/>
              <a:t>G</a:t>
            </a:r>
            <a:r>
              <a:rPr lang="fr-FR" i="1" dirty="0" err="1"/>
              <a:t>-</a:t>
            </a:r>
            <a:r>
              <a:rPr lang="fr-FR" i="1" dirty="0" err="1" smtClean="0"/>
              <a:t>té</a:t>
            </a:r>
            <a:endParaRPr lang="fr-FR" i="1" dirty="0"/>
          </a:p>
          <a:p>
            <a:pPr marL="514350" lvl="0" indent="-514350">
              <a:lnSpc>
                <a:spcPct val="120000"/>
              </a:lnSpc>
              <a:spcBef>
                <a:spcPts val="800"/>
              </a:spcBef>
              <a:buFont typeface="+mj-lt"/>
              <a:buAutoNum type="romanLcPeriod"/>
            </a:pPr>
            <a:r>
              <a:rPr lang="fr-FR" i="1" dirty="0"/>
              <a:t>M</a:t>
            </a:r>
            <a:r>
              <a:rPr lang="fr-FR" i="1" dirty="0" smtClean="0"/>
              <a:t> </a:t>
            </a:r>
            <a:r>
              <a:rPr lang="fr-FR" dirty="0"/>
              <a:t>a la </a:t>
            </a:r>
            <a:r>
              <a:rPr lang="fr-FR" i="1" dirty="0" err="1"/>
              <a:t>F-té</a:t>
            </a:r>
            <a:r>
              <a:rPr lang="fr-FR" dirty="0"/>
              <a:t> à T1, formant un composé hylémorphique C</a:t>
            </a:r>
            <a:r>
              <a:rPr lang="fr-FR" baseline="-25000" dirty="0"/>
              <a:t>1</a:t>
            </a:r>
            <a:r>
              <a:rPr lang="fr-FR" dirty="0"/>
              <a:t> (C</a:t>
            </a:r>
            <a:r>
              <a:rPr lang="fr-FR" baseline="-25000" dirty="0"/>
              <a:t>1</a:t>
            </a:r>
            <a:r>
              <a:rPr lang="fr-FR" dirty="0"/>
              <a:t> est F à T1), et </a:t>
            </a:r>
            <a:r>
              <a:rPr lang="fr-FR" i="1" dirty="0"/>
              <a:t>M </a:t>
            </a:r>
            <a:r>
              <a:rPr lang="fr-FR" dirty="0"/>
              <a:t>a la </a:t>
            </a:r>
            <a:r>
              <a:rPr lang="fr-FR" i="1" dirty="0" err="1"/>
              <a:t>G-té</a:t>
            </a:r>
            <a:r>
              <a:rPr lang="fr-FR" dirty="0"/>
              <a:t> à T2, formant un composé hylémorphique C</a:t>
            </a:r>
            <a:r>
              <a:rPr lang="fr-FR" baseline="-25000" dirty="0"/>
              <a:t>2</a:t>
            </a:r>
            <a:r>
              <a:rPr lang="fr-FR" dirty="0"/>
              <a:t> (C</a:t>
            </a:r>
            <a:r>
              <a:rPr lang="fr-FR" baseline="-25000" dirty="0"/>
              <a:t>2</a:t>
            </a:r>
            <a:r>
              <a:rPr lang="fr-FR" dirty="0"/>
              <a:t> est G à T2</a:t>
            </a:r>
            <a:r>
              <a:rPr lang="fr-FR" dirty="0" smtClean="0"/>
              <a:t>)</a:t>
            </a:r>
          </a:p>
          <a:p>
            <a:pPr marL="0" lvl="0" indent="0">
              <a:lnSpc>
                <a:spcPct val="120000"/>
              </a:lnSpc>
              <a:spcBef>
                <a:spcPts val="800"/>
              </a:spcBef>
              <a:buNone/>
            </a:pPr>
            <a:r>
              <a:rPr lang="fr-FR" dirty="0" smtClean="0"/>
              <a:t>Le changement est accidentel si</a:t>
            </a:r>
            <a:endParaRPr lang="fr-FR" dirty="0" smtClean="0"/>
          </a:p>
          <a:p>
            <a:pPr marL="0" lvl="0" indent="0">
              <a:lnSpc>
                <a:spcPct val="120000"/>
              </a:lnSpc>
              <a:spcBef>
                <a:spcPts val="800"/>
              </a:spcBef>
              <a:buNone/>
            </a:pPr>
            <a:r>
              <a:rPr lang="fr-FR" i="1" dirty="0" smtClean="0"/>
              <a:t>M </a:t>
            </a:r>
            <a:r>
              <a:rPr lang="fr-FR" dirty="0" smtClean="0"/>
              <a:t>est identifiable (indépendamment de </a:t>
            </a:r>
            <a:r>
              <a:rPr lang="fr-FR" i="1" dirty="0" smtClean="0"/>
              <a:t>F </a:t>
            </a:r>
            <a:r>
              <a:rPr lang="fr-FR" dirty="0" smtClean="0"/>
              <a:t>et </a:t>
            </a:r>
            <a:r>
              <a:rPr lang="fr-FR" i="1" dirty="0" smtClean="0"/>
              <a:t>G</a:t>
            </a:r>
            <a:r>
              <a:rPr lang="fr-FR" dirty="0" smtClean="0"/>
              <a:t>) et on peut dire que </a:t>
            </a:r>
            <a:r>
              <a:rPr lang="fr-FR" i="1" dirty="0" smtClean="0"/>
              <a:t>M </a:t>
            </a:r>
            <a:r>
              <a:rPr lang="fr-FR" dirty="0" smtClean="0"/>
              <a:t>est </a:t>
            </a:r>
            <a:r>
              <a:rPr lang="fr-FR" i="1" dirty="0" smtClean="0"/>
              <a:t>F </a:t>
            </a:r>
            <a:r>
              <a:rPr lang="fr-FR" dirty="0" smtClean="0"/>
              <a:t> à T1 et que </a:t>
            </a:r>
            <a:r>
              <a:rPr lang="fr-FR" i="1" dirty="0" smtClean="0"/>
              <a:t>M </a:t>
            </a:r>
            <a:r>
              <a:rPr lang="fr-FR" dirty="0" smtClean="0"/>
              <a:t>est </a:t>
            </a:r>
            <a:r>
              <a:rPr lang="fr-FR" i="1" dirty="0" smtClean="0"/>
              <a:t>G </a:t>
            </a:r>
            <a:r>
              <a:rPr lang="fr-FR" dirty="0" smtClean="0"/>
              <a:t> à </a:t>
            </a:r>
            <a:r>
              <a:rPr lang="fr-FR" dirty="0" smtClean="0"/>
              <a:t>T2</a:t>
            </a:r>
          </a:p>
          <a:p>
            <a:pPr marL="0" lvl="0" indent="0">
              <a:lnSpc>
                <a:spcPct val="120000"/>
              </a:lnSpc>
              <a:spcBef>
                <a:spcPts val="800"/>
              </a:spcBef>
              <a:buNone/>
            </a:pPr>
            <a:r>
              <a:rPr lang="fr-FR" dirty="0" smtClean="0"/>
              <a:t>Le changement est substantiel si</a:t>
            </a:r>
            <a:endParaRPr lang="fr-FR" dirty="0"/>
          </a:p>
          <a:p>
            <a:pPr marL="0" lvl="0" indent="0">
              <a:lnSpc>
                <a:spcPct val="120000"/>
              </a:lnSpc>
              <a:spcBef>
                <a:spcPts val="800"/>
              </a:spcBef>
              <a:buNone/>
            </a:pPr>
            <a:r>
              <a:rPr lang="fr-FR" i="1" dirty="0"/>
              <a:t>M </a:t>
            </a:r>
            <a:r>
              <a:rPr lang="fr-FR" dirty="0"/>
              <a:t>n’est pas identifiable comme cet individu, et on ne peut pas dire que </a:t>
            </a:r>
            <a:r>
              <a:rPr lang="fr-FR" i="1" dirty="0"/>
              <a:t>M</a:t>
            </a:r>
            <a:r>
              <a:rPr lang="fr-FR" dirty="0"/>
              <a:t> est </a:t>
            </a:r>
            <a:r>
              <a:rPr lang="fr-FR" i="1" dirty="0"/>
              <a:t>F </a:t>
            </a:r>
            <a:r>
              <a:rPr lang="fr-FR" dirty="0"/>
              <a:t>à T1 ni que </a:t>
            </a:r>
            <a:r>
              <a:rPr lang="fr-FR" i="1" dirty="0"/>
              <a:t>M</a:t>
            </a:r>
            <a:r>
              <a:rPr lang="fr-FR" dirty="0"/>
              <a:t> est </a:t>
            </a:r>
            <a:r>
              <a:rPr lang="fr-FR" i="1" dirty="0"/>
              <a:t>G </a:t>
            </a:r>
            <a:r>
              <a:rPr lang="fr-FR" dirty="0"/>
              <a:t>à </a:t>
            </a:r>
            <a:r>
              <a:rPr lang="fr-FR" dirty="0" smtClean="0"/>
              <a:t>T2</a:t>
            </a:r>
            <a:endParaRPr lang="fr-FR" i="1" dirty="0"/>
          </a:p>
        </p:txBody>
      </p:sp>
    </p:spTree>
    <p:extLst>
      <p:ext uri="{BB962C8B-B14F-4D97-AF65-F5344CB8AC3E}">
        <p14:creationId xmlns:p14="http://schemas.microsoft.com/office/powerpoint/2010/main" val="188493654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Deux individus composés</a:t>
            </a:r>
            <a:endParaRPr lang="fr-FR" dirty="0"/>
          </a:p>
        </p:txBody>
      </p:sp>
      <p:sp>
        <p:nvSpPr>
          <p:cNvPr id="11" name="Ellipse 10"/>
          <p:cNvSpPr/>
          <p:nvPr/>
        </p:nvSpPr>
        <p:spPr>
          <a:xfrm>
            <a:off x="1705429" y="3229000"/>
            <a:ext cx="2031999" cy="2013429"/>
          </a:xfrm>
          <a:prstGeom prst="ellipse">
            <a:avLst/>
          </a:prstGeom>
          <a:ln w="6350" cmpd="sng">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3" name="ZoneTexte 12"/>
          <p:cNvSpPr txBox="1"/>
          <p:nvPr/>
        </p:nvSpPr>
        <p:spPr>
          <a:xfrm>
            <a:off x="2317447" y="5242429"/>
            <a:ext cx="931334" cy="369332"/>
          </a:xfrm>
          <a:prstGeom prst="rect">
            <a:avLst/>
          </a:prstGeom>
          <a:noFill/>
        </p:spPr>
        <p:txBody>
          <a:bodyPr wrap="square" rtlCol="0">
            <a:spAutoFit/>
          </a:bodyPr>
          <a:lstStyle/>
          <a:p>
            <a:r>
              <a:rPr lang="fr-FR" b="1" dirty="0" smtClean="0"/>
              <a:t>Socrate</a:t>
            </a:r>
            <a:endParaRPr lang="fr-FR" b="1" dirty="0"/>
          </a:p>
        </p:txBody>
      </p:sp>
      <p:sp>
        <p:nvSpPr>
          <p:cNvPr id="25" name="Rectangle 24"/>
          <p:cNvSpPr/>
          <p:nvPr/>
        </p:nvSpPr>
        <p:spPr>
          <a:xfrm>
            <a:off x="1850570" y="3446286"/>
            <a:ext cx="1693333" cy="471714"/>
          </a:xfrm>
          <a:prstGeom prst="rect">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6" name="ZoneTexte 25"/>
          <p:cNvSpPr txBox="1"/>
          <p:nvPr/>
        </p:nvSpPr>
        <p:spPr>
          <a:xfrm>
            <a:off x="1802192" y="3409572"/>
            <a:ext cx="1935236" cy="592666"/>
          </a:xfrm>
          <a:prstGeom prst="rect">
            <a:avLst/>
          </a:prstGeom>
          <a:noFill/>
        </p:spPr>
        <p:txBody>
          <a:bodyPr wrap="square" rtlCol="0">
            <a:spAutoFit/>
          </a:bodyPr>
          <a:lstStyle/>
          <a:p>
            <a:r>
              <a:rPr lang="fr-FR" sz="1600" dirty="0" smtClean="0"/>
              <a:t>Âme/humanité de Socrate</a:t>
            </a:r>
            <a:endParaRPr lang="fr-FR" sz="1600" dirty="0"/>
          </a:p>
        </p:txBody>
      </p:sp>
      <p:sp>
        <p:nvSpPr>
          <p:cNvPr id="27" name="Rectangle 26"/>
          <p:cNvSpPr/>
          <p:nvPr/>
        </p:nvSpPr>
        <p:spPr>
          <a:xfrm>
            <a:off x="1971522" y="4505048"/>
            <a:ext cx="1705429" cy="519665"/>
          </a:xfrm>
          <a:prstGeom prst="rect">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8" name="ZoneTexte 27"/>
          <p:cNvSpPr txBox="1"/>
          <p:nvPr/>
        </p:nvSpPr>
        <p:spPr>
          <a:xfrm>
            <a:off x="1971521" y="4588427"/>
            <a:ext cx="1705430" cy="369332"/>
          </a:xfrm>
          <a:prstGeom prst="rect">
            <a:avLst/>
          </a:prstGeom>
          <a:noFill/>
        </p:spPr>
        <p:txBody>
          <a:bodyPr wrap="square" rtlCol="0">
            <a:spAutoFit/>
          </a:bodyPr>
          <a:lstStyle/>
          <a:p>
            <a:r>
              <a:rPr lang="fr-FR" dirty="0"/>
              <a:t>Matière prime</a:t>
            </a:r>
            <a:r>
              <a:rPr lang="fr-FR" baseline="-25000" dirty="0"/>
              <a:t>1</a:t>
            </a:r>
            <a:endParaRPr lang="fr-FR" dirty="0"/>
          </a:p>
        </p:txBody>
      </p:sp>
      <p:cxnSp>
        <p:nvCxnSpPr>
          <p:cNvPr id="36" name="Connecteur droit 35"/>
          <p:cNvCxnSpPr/>
          <p:nvPr/>
        </p:nvCxnSpPr>
        <p:spPr>
          <a:xfrm flipV="1">
            <a:off x="2697237" y="2822601"/>
            <a:ext cx="1" cy="623685"/>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37" name="Connecteur droit 36"/>
          <p:cNvCxnSpPr/>
          <p:nvPr/>
        </p:nvCxnSpPr>
        <p:spPr>
          <a:xfrm flipH="1">
            <a:off x="931332" y="2822601"/>
            <a:ext cx="1765907" cy="0"/>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38" name="Connecteur droit 37"/>
          <p:cNvCxnSpPr/>
          <p:nvPr/>
        </p:nvCxnSpPr>
        <p:spPr>
          <a:xfrm>
            <a:off x="931332" y="2843088"/>
            <a:ext cx="0" cy="1195864"/>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39" name="Connecteur droit avec flèche 38"/>
          <p:cNvCxnSpPr/>
          <p:nvPr/>
        </p:nvCxnSpPr>
        <p:spPr>
          <a:xfrm>
            <a:off x="931332" y="4038952"/>
            <a:ext cx="822475" cy="0"/>
          </a:xfrm>
          <a:prstGeom prst="straightConnector1">
            <a:avLst/>
          </a:prstGeom>
          <a:ln w="6350" cmpd="sng">
            <a:solidFill>
              <a:schemeClr val="tx1"/>
            </a:solidFill>
            <a:prstDash val="dashDot"/>
            <a:tailEnd type="arrow"/>
          </a:ln>
        </p:spPr>
        <p:style>
          <a:lnRef idx="2">
            <a:schemeClr val="accent1"/>
          </a:lnRef>
          <a:fillRef idx="0">
            <a:schemeClr val="accent1"/>
          </a:fillRef>
          <a:effectRef idx="1">
            <a:schemeClr val="accent1"/>
          </a:effectRef>
          <a:fontRef idx="minor">
            <a:schemeClr val="tx1"/>
          </a:fontRef>
        </p:style>
      </p:cxnSp>
      <p:sp>
        <p:nvSpPr>
          <p:cNvPr id="41" name="ZoneTexte 40"/>
          <p:cNvSpPr txBox="1"/>
          <p:nvPr/>
        </p:nvSpPr>
        <p:spPr>
          <a:xfrm>
            <a:off x="1236376" y="2409307"/>
            <a:ext cx="1376195" cy="369332"/>
          </a:xfrm>
          <a:prstGeom prst="rect">
            <a:avLst/>
          </a:prstGeom>
          <a:noFill/>
        </p:spPr>
        <p:txBody>
          <a:bodyPr wrap="square" rtlCol="0">
            <a:spAutoFit/>
          </a:bodyPr>
          <a:lstStyle/>
          <a:p>
            <a:r>
              <a:rPr lang="fr-FR" dirty="0" smtClean="0"/>
              <a:t>caractérise</a:t>
            </a:r>
            <a:endParaRPr lang="fr-FR" dirty="0"/>
          </a:p>
        </p:txBody>
      </p:sp>
      <p:cxnSp>
        <p:nvCxnSpPr>
          <p:cNvPr id="42" name="Connecteur droit avec flèche 41"/>
          <p:cNvCxnSpPr/>
          <p:nvPr/>
        </p:nvCxnSpPr>
        <p:spPr>
          <a:xfrm>
            <a:off x="2813352" y="3918000"/>
            <a:ext cx="0" cy="635000"/>
          </a:xfrm>
          <a:prstGeom prst="straightConnector1">
            <a:avLst/>
          </a:prstGeom>
          <a:ln w="63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44" name="ZoneTexte 43"/>
          <p:cNvSpPr txBox="1"/>
          <p:nvPr/>
        </p:nvSpPr>
        <p:spPr>
          <a:xfrm>
            <a:off x="2854476" y="4039381"/>
            <a:ext cx="1176261" cy="338554"/>
          </a:xfrm>
          <a:prstGeom prst="rect">
            <a:avLst/>
          </a:prstGeom>
          <a:noFill/>
        </p:spPr>
        <p:txBody>
          <a:bodyPr wrap="square" rtlCol="0">
            <a:spAutoFit/>
          </a:bodyPr>
          <a:lstStyle/>
          <a:p>
            <a:r>
              <a:rPr lang="fr-FR" sz="1600" dirty="0" err="1"/>
              <a:t>i</a:t>
            </a:r>
            <a:r>
              <a:rPr lang="fr-FR" sz="1600" dirty="0" err="1" smtClean="0"/>
              <a:t>nhère</a:t>
            </a:r>
            <a:r>
              <a:rPr lang="fr-FR" sz="1600" dirty="0" smtClean="0"/>
              <a:t> dans</a:t>
            </a:r>
            <a:endParaRPr lang="fr-FR" sz="1600" dirty="0"/>
          </a:p>
        </p:txBody>
      </p:sp>
      <p:sp>
        <p:nvSpPr>
          <p:cNvPr id="45" name="ZoneTexte 44"/>
          <p:cNvSpPr txBox="1"/>
          <p:nvPr/>
        </p:nvSpPr>
        <p:spPr>
          <a:xfrm>
            <a:off x="1596568" y="1862667"/>
            <a:ext cx="2080383" cy="461665"/>
          </a:xfrm>
          <a:prstGeom prst="rect">
            <a:avLst/>
          </a:prstGeom>
          <a:noFill/>
        </p:spPr>
        <p:txBody>
          <a:bodyPr wrap="square" rtlCol="0">
            <a:spAutoFit/>
          </a:bodyPr>
          <a:lstStyle/>
          <a:p>
            <a:pPr algn="ctr"/>
            <a:r>
              <a:rPr lang="fr-FR" sz="2400" b="1" dirty="0" smtClean="0"/>
              <a:t>Substance</a:t>
            </a:r>
            <a:endParaRPr lang="fr-FR" sz="2400" b="1" dirty="0"/>
          </a:p>
        </p:txBody>
      </p:sp>
      <p:sp>
        <p:nvSpPr>
          <p:cNvPr id="46" name="Ellipse 45"/>
          <p:cNvSpPr/>
          <p:nvPr/>
        </p:nvSpPr>
        <p:spPr>
          <a:xfrm>
            <a:off x="5539616" y="3248564"/>
            <a:ext cx="2031999" cy="2013429"/>
          </a:xfrm>
          <a:prstGeom prst="ellipse">
            <a:avLst/>
          </a:prstGeom>
          <a:ln w="6350" cmpd="sng">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47" name="ZoneTexte 46"/>
          <p:cNvSpPr txBox="1"/>
          <p:nvPr/>
        </p:nvSpPr>
        <p:spPr>
          <a:xfrm>
            <a:off x="5902472" y="5261993"/>
            <a:ext cx="1862666" cy="369332"/>
          </a:xfrm>
          <a:prstGeom prst="rect">
            <a:avLst/>
          </a:prstGeom>
          <a:noFill/>
        </p:spPr>
        <p:txBody>
          <a:bodyPr wrap="square" rtlCol="0">
            <a:spAutoFit/>
          </a:bodyPr>
          <a:lstStyle/>
          <a:p>
            <a:r>
              <a:rPr lang="fr-FR" b="1" dirty="0" smtClean="0"/>
              <a:t>Bucéphale noir</a:t>
            </a:r>
            <a:endParaRPr lang="fr-FR" b="1" dirty="0"/>
          </a:p>
        </p:txBody>
      </p:sp>
      <p:sp>
        <p:nvSpPr>
          <p:cNvPr id="48" name="Rectangle 47"/>
          <p:cNvSpPr/>
          <p:nvPr/>
        </p:nvSpPr>
        <p:spPr>
          <a:xfrm>
            <a:off x="5902472" y="3465850"/>
            <a:ext cx="1354667" cy="471714"/>
          </a:xfrm>
          <a:prstGeom prst="rect">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49" name="ZoneTexte 48"/>
          <p:cNvSpPr txBox="1"/>
          <p:nvPr/>
        </p:nvSpPr>
        <p:spPr>
          <a:xfrm>
            <a:off x="5987138" y="3471042"/>
            <a:ext cx="1270001" cy="369332"/>
          </a:xfrm>
          <a:prstGeom prst="rect">
            <a:avLst/>
          </a:prstGeom>
          <a:noFill/>
        </p:spPr>
        <p:txBody>
          <a:bodyPr wrap="square" rtlCol="0">
            <a:spAutoFit/>
          </a:bodyPr>
          <a:lstStyle/>
          <a:p>
            <a:r>
              <a:rPr lang="fr-FR" dirty="0" smtClean="0"/>
              <a:t>Noirceur</a:t>
            </a:r>
            <a:endParaRPr lang="fr-FR" dirty="0"/>
          </a:p>
        </p:txBody>
      </p:sp>
      <p:sp>
        <p:nvSpPr>
          <p:cNvPr id="50" name="Rectangle 49"/>
          <p:cNvSpPr/>
          <p:nvPr/>
        </p:nvSpPr>
        <p:spPr>
          <a:xfrm>
            <a:off x="5902472" y="4518562"/>
            <a:ext cx="1354667" cy="471714"/>
          </a:xfrm>
          <a:prstGeom prst="rect">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1" name="ZoneTexte 50"/>
          <p:cNvSpPr txBox="1"/>
          <p:nvPr/>
        </p:nvSpPr>
        <p:spPr>
          <a:xfrm>
            <a:off x="5902472" y="4518562"/>
            <a:ext cx="1257906" cy="369332"/>
          </a:xfrm>
          <a:prstGeom prst="rect">
            <a:avLst/>
          </a:prstGeom>
          <a:noFill/>
        </p:spPr>
        <p:txBody>
          <a:bodyPr wrap="square" rtlCol="0">
            <a:spAutoFit/>
          </a:bodyPr>
          <a:lstStyle/>
          <a:p>
            <a:r>
              <a:rPr lang="fr-FR" dirty="0" smtClean="0"/>
              <a:t>Bucéphale</a:t>
            </a:r>
            <a:endParaRPr lang="fr-FR" dirty="0"/>
          </a:p>
        </p:txBody>
      </p:sp>
      <p:cxnSp>
        <p:nvCxnSpPr>
          <p:cNvPr id="52" name="Connecteur droit 51"/>
          <p:cNvCxnSpPr/>
          <p:nvPr/>
        </p:nvCxnSpPr>
        <p:spPr>
          <a:xfrm flipH="1">
            <a:off x="4765519" y="2842165"/>
            <a:ext cx="1765907" cy="0"/>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53" name="Connecteur droit 52"/>
          <p:cNvCxnSpPr/>
          <p:nvPr/>
        </p:nvCxnSpPr>
        <p:spPr>
          <a:xfrm>
            <a:off x="4765519" y="2862652"/>
            <a:ext cx="0" cy="1195864"/>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54" name="Connecteur droit avec flèche 53"/>
          <p:cNvCxnSpPr/>
          <p:nvPr/>
        </p:nvCxnSpPr>
        <p:spPr>
          <a:xfrm>
            <a:off x="4729235" y="4002238"/>
            <a:ext cx="822475" cy="0"/>
          </a:xfrm>
          <a:prstGeom prst="straightConnector1">
            <a:avLst/>
          </a:prstGeom>
          <a:ln w="6350" cmpd="sng">
            <a:solidFill>
              <a:schemeClr val="tx1"/>
            </a:solidFill>
            <a:prstDash val="dashDot"/>
            <a:tailEnd type="arrow"/>
          </a:ln>
        </p:spPr>
        <p:style>
          <a:lnRef idx="2">
            <a:schemeClr val="accent1"/>
          </a:lnRef>
          <a:fillRef idx="0">
            <a:schemeClr val="accent1"/>
          </a:fillRef>
          <a:effectRef idx="1">
            <a:schemeClr val="accent1"/>
          </a:effectRef>
          <a:fontRef idx="minor">
            <a:schemeClr val="tx1"/>
          </a:fontRef>
        </p:style>
      </p:cxnSp>
      <p:sp>
        <p:nvSpPr>
          <p:cNvPr id="55" name="ZoneTexte 54"/>
          <p:cNvSpPr txBox="1"/>
          <p:nvPr/>
        </p:nvSpPr>
        <p:spPr>
          <a:xfrm>
            <a:off x="4874377" y="2493320"/>
            <a:ext cx="1427238" cy="369332"/>
          </a:xfrm>
          <a:prstGeom prst="rect">
            <a:avLst/>
          </a:prstGeom>
          <a:noFill/>
        </p:spPr>
        <p:txBody>
          <a:bodyPr wrap="square" rtlCol="0">
            <a:spAutoFit/>
          </a:bodyPr>
          <a:lstStyle/>
          <a:p>
            <a:r>
              <a:rPr lang="fr-FR" dirty="0" smtClean="0"/>
              <a:t>caractérise 1 </a:t>
            </a:r>
            <a:endParaRPr lang="fr-FR" dirty="0"/>
          </a:p>
        </p:txBody>
      </p:sp>
      <p:sp>
        <p:nvSpPr>
          <p:cNvPr id="56" name="ZoneTexte 55"/>
          <p:cNvSpPr txBox="1"/>
          <p:nvPr/>
        </p:nvSpPr>
        <p:spPr>
          <a:xfrm>
            <a:off x="6833806" y="2486563"/>
            <a:ext cx="1487714" cy="369332"/>
          </a:xfrm>
          <a:prstGeom prst="rect">
            <a:avLst/>
          </a:prstGeom>
          <a:noFill/>
        </p:spPr>
        <p:txBody>
          <a:bodyPr wrap="square" rtlCol="0">
            <a:spAutoFit/>
          </a:bodyPr>
          <a:lstStyle/>
          <a:p>
            <a:r>
              <a:rPr lang="fr-FR" dirty="0"/>
              <a:t>c</a:t>
            </a:r>
            <a:r>
              <a:rPr lang="fr-FR" dirty="0" smtClean="0"/>
              <a:t>aractérise 2</a:t>
            </a:r>
            <a:endParaRPr lang="fr-FR" dirty="0"/>
          </a:p>
        </p:txBody>
      </p:sp>
      <p:cxnSp>
        <p:nvCxnSpPr>
          <p:cNvPr id="57" name="Connecteur droit 56"/>
          <p:cNvCxnSpPr/>
          <p:nvPr/>
        </p:nvCxnSpPr>
        <p:spPr>
          <a:xfrm flipV="1">
            <a:off x="6737044" y="2869409"/>
            <a:ext cx="0" cy="603198"/>
          </a:xfrm>
          <a:prstGeom prst="line">
            <a:avLst/>
          </a:prstGeom>
          <a:ln w="6350"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58" name="Connecteur droit 57"/>
          <p:cNvCxnSpPr/>
          <p:nvPr/>
        </p:nvCxnSpPr>
        <p:spPr>
          <a:xfrm>
            <a:off x="6749141" y="2855495"/>
            <a:ext cx="1181856" cy="0"/>
          </a:xfrm>
          <a:prstGeom prst="line">
            <a:avLst/>
          </a:prstGeom>
          <a:ln w="6350"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59" name="Connecteur droit 58"/>
          <p:cNvCxnSpPr/>
          <p:nvPr/>
        </p:nvCxnSpPr>
        <p:spPr>
          <a:xfrm>
            <a:off x="7967281" y="2869409"/>
            <a:ext cx="0" cy="1855054"/>
          </a:xfrm>
          <a:prstGeom prst="line">
            <a:avLst/>
          </a:prstGeom>
          <a:ln w="6350" cmpd="sng">
            <a:solidFill>
              <a:srgbClr val="000000"/>
            </a:solidFill>
            <a:prstDash val="sysDash"/>
          </a:ln>
        </p:spPr>
        <p:style>
          <a:lnRef idx="2">
            <a:schemeClr val="accent1"/>
          </a:lnRef>
          <a:fillRef idx="0">
            <a:schemeClr val="accent1"/>
          </a:fillRef>
          <a:effectRef idx="1">
            <a:schemeClr val="accent1"/>
          </a:effectRef>
          <a:fontRef idx="minor">
            <a:schemeClr val="tx1"/>
          </a:fontRef>
        </p:style>
      </p:cxnSp>
      <p:cxnSp>
        <p:nvCxnSpPr>
          <p:cNvPr id="60" name="Connecteur droit avec flèche 59"/>
          <p:cNvCxnSpPr/>
          <p:nvPr/>
        </p:nvCxnSpPr>
        <p:spPr>
          <a:xfrm flipH="1">
            <a:off x="7474854" y="4724463"/>
            <a:ext cx="492427" cy="0"/>
          </a:xfrm>
          <a:prstGeom prst="straightConnector1">
            <a:avLst/>
          </a:prstGeom>
          <a:ln w="6350"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cxnSp>
      <p:sp>
        <p:nvSpPr>
          <p:cNvPr id="61" name="ZoneTexte 60"/>
          <p:cNvSpPr txBox="1"/>
          <p:nvPr/>
        </p:nvSpPr>
        <p:spPr>
          <a:xfrm>
            <a:off x="6550776" y="3992043"/>
            <a:ext cx="1354667" cy="338554"/>
          </a:xfrm>
          <a:prstGeom prst="rect">
            <a:avLst/>
          </a:prstGeom>
          <a:noFill/>
        </p:spPr>
        <p:txBody>
          <a:bodyPr wrap="square" rtlCol="0">
            <a:spAutoFit/>
          </a:bodyPr>
          <a:lstStyle/>
          <a:p>
            <a:r>
              <a:rPr lang="fr-FR" sz="1600" dirty="0" err="1"/>
              <a:t>i</a:t>
            </a:r>
            <a:r>
              <a:rPr lang="fr-FR" sz="1600" dirty="0" err="1" smtClean="0"/>
              <a:t>nhère</a:t>
            </a:r>
            <a:r>
              <a:rPr lang="fr-FR" sz="1600" dirty="0" smtClean="0"/>
              <a:t> dans</a:t>
            </a:r>
            <a:endParaRPr lang="fr-FR" sz="1600" dirty="0"/>
          </a:p>
        </p:txBody>
      </p:sp>
      <p:sp>
        <p:nvSpPr>
          <p:cNvPr id="62" name="ZoneTexte 61"/>
          <p:cNvSpPr txBox="1"/>
          <p:nvPr/>
        </p:nvSpPr>
        <p:spPr>
          <a:xfrm>
            <a:off x="5076521" y="1862667"/>
            <a:ext cx="2890760" cy="461665"/>
          </a:xfrm>
          <a:prstGeom prst="rect">
            <a:avLst/>
          </a:prstGeom>
          <a:noFill/>
        </p:spPr>
        <p:txBody>
          <a:bodyPr wrap="square" rtlCol="0">
            <a:spAutoFit/>
          </a:bodyPr>
          <a:lstStyle/>
          <a:p>
            <a:pPr algn="ctr"/>
            <a:r>
              <a:rPr lang="fr-FR" sz="2400" b="1" dirty="0" smtClean="0"/>
              <a:t>Unité accidentelle</a:t>
            </a:r>
            <a:endParaRPr lang="fr-FR" sz="2400" b="1" dirty="0"/>
          </a:p>
        </p:txBody>
      </p:sp>
      <p:cxnSp>
        <p:nvCxnSpPr>
          <p:cNvPr id="63" name="Connecteur droit 62"/>
          <p:cNvCxnSpPr/>
          <p:nvPr/>
        </p:nvCxnSpPr>
        <p:spPr>
          <a:xfrm flipV="1">
            <a:off x="6550775" y="2837051"/>
            <a:ext cx="1" cy="623685"/>
          </a:xfrm>
          <a:prstGeom prst="line">
            <a:avLst/>
          </a:prstGeom>
          <a:ln w="6350" cmpd="sng">
            <a:solidFill>
              <a:schemeClr val="tx1"/>
            </a:solidFill>
            <a:prstDash val="dashDot"/>
          </a:ln>
        </p:spPr>
        <p:style>
          <a:lnRef idx="2">
            <a:schemeClr val="accent1"/>
          </a:lnRef>
          <a:fillRef idx="0">
            <a:schemeClr val="accent1"/>
          </a:fillRef>
          <a:effectRef idx="1">
            <a:schemeClr val="accent1"/>
          </a:effectRef>
          <a:fontRef idx="minor">
            <a:schemeClr val="tx1"/>
          </a:fontRef>
        </p:style>
      </p:cxnSp>
      <p:cxnSp>
        <p:nvCxnSpPr>
          <p:cNvPr id="64" name="Connecteur droit avec flèche 63"/>
          <p:cNvCxnSpPr/>
          <p:nvPr/>
        </p:nvCxnSpPr>
        <p:spPr>
          <a:xfrm>
            <a:off x="6570127" y="3937564"/>
            <a:ext cx="0" cy="580998"/>
          </a:xfrm>
          <a:prstGeom prst="straightConnector1">
            <a:avLst/>
          </a:prstGeom>
          <a:ln w="63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03724000"/>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noFill/>
        </p:spPr>
        <p:txBody>
          <a:bodyPr/>
          <a:lstStyle/>
          <a:p>
            <a:r>
              <a:rPr lang="fr-FR" dirty="0" smtClean="0">
                <a:solidFill>
                  <a:schemeClr val="tx1"/>
                </a:solidFill>
              </a:rPr>
              <a:t>Les composés</a:t>
            </a:r>
            <a:endParaRPr lang="fr-FR" dirty="0">
              <a:solidFill>
                <a:schemeClr val="tx1"/>
              </a:solidFill>
            </a:endParaRPr>
          </a:p>
        </p:txBody>
      </p:sp>
      <p:sp>
        <p:nvSpPr>
          <p:cNvPr id="5" name="ZoneTexte 4"/>
          <p:cNvSpPr txBox="1"/>
          <p:nvPr/>
        </p:nvSpPr>
        <p:spPr>
          <a:xfrm>
            <a:off x="2956078" y="2597239"/>
            <a:ext cx="2854476" cy="369332"/>
          </a:xfrm>
          <a:prstGeom prst="rect">
            <a:avLst/>
          </a:prstGeom>
          <a:ln w="6350" cmpd="sng"/>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Composé (hylémorphique)</a:t>
            </a:r>
            <a:endParaRPr lang="fr-FR" dirty="0"/>
          </a:p>
        </p:txBody>
      </p:sp>
      <p:sp>
        <p:nvSpPr>
          <p:cNvPr id="6" name="ZoneTexte 5"/>
          <p:cNvSpPr txBox="1"/>
          <p:nvPr/>
        </p:nvSpPr>
        <p:spPr>
          <a:xfrm>
            <a:off x="2119087" y="4055924"/>
            <a:ext cx="1262742" cy="369332"/>
          </a:xfrm>
          <a:prstGeom prst="rect">
            <a:avLst/>
          </a:prstGeom>
          <a:ln w="6350" cmpd="sng"/>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Matière</a:t>
            </a:r>
            <a:endParaRPr lang="fr-FR" dirty="0"/>
          </a:p>
        </p:txBody>
      </p:sp>
      <p:sp>
        <p:nvSpPr>
          <p:cNvPr id="7" name="ZoneTexte 6"/>
          <p:cNvSpPr txBox="1"/>
          <p:nvPr/>
        </p:nvSpPr>
        <p:spPr>
          <a:xfrm>
            <a:off x="5648478" y="4063181"/>
            <a:ext cx="1129695" cy="369332"/>
          </a:xfrm>
          <a:prstGeom prst="rect">
            <a:avLst/>
          </a:prstGeom>
          <a:ln w="6350" cmpd="sng"/>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Forme</a:t>
            </a:r>
            <a:endParaRPr lang="fr-FR" dirty="0"/>
          </a:p>
        </p:txBody>
      </p:sp>
      <p:cxnSp>
        <p:nvCxnSpPr>
          <p:cNvPr id="8" name="Connecteur droit avec flèche 7"/>
          <p:cNvCxnSpPr>
            <a:stCxn id="7" idx="1"/>
          </p:cNvCxnSpPr>
          <p:nvPr/>
        </p:nvCxnSpPr>
        <p:spPr>
          <a:xfrm flipH="1" flipV="1">
            <a:off x="3381830" y="4234151"/>
            <a:ext cx="2266648" cy="13696"/>
          </a:xfrm>
          <a:prstGeom prst="straightConnector1">
            <a:avLst/>
          </a:prstGeom>
          <a:ln w="63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5" name="ZoneTexte 14"/>
          <p:cNvSpPr txBox="1"/>
          <p:nvPr/>
        </p:nvSpPr>
        <p:spPr>
          <a:xfrm>
            <a:off x="3984172" y="4234151"/>
            <a:ext cx="1451429" cy="369332"/>
          </a:xfrm>
          <a:prstGeom prst="rect">
            <a:avLst/>
          </a:prstGeom>
          <a:noFill/>
        </p:spPr>
        <p:txBody>
          <a:bodyPr wrap="square" rtlCol="0">
            <a:spAutoFit/>
          </a:bodyPr>
          <a:lstStyle/>
          <a:p>
            <a:r>
              <a:rPr lang="fr-FR" dirty="0" err="1"/>
              <a:t>i</a:t>
            </a:r>
            <a:r>
              <a:rPr lang="fr-FR" dirty="0" err="1" smtClean="0"/>
              <a:t>nhère</a:t>
            </a:r>
            <a:r>
              <a:rPr lang="fr-FR" dirty="0" smtClean="0"/>
              <a:t> dans</a:t>
            </a:r>
            <a:endParaRPr lang="fr-FR" dirty="0"/>
          </a:p>
        </p:txBody>
      </p:sp>
      <p:cxnSp>
        <p:nvCxnSpPr>
          <p:cNvPr id="16" name="Connecteur droit avec flèche 15"/>
          <p:cNvCxnSpPr>
            <a:stCxn id="7" idx="0"/>
            <a:endCxn id="5" idx="2"/>
          </p:cNvCxnSpPr>
          <p:nvPr/>
        </p:nvCxnSpPr>
        <p:spPr>
          <a:xfrm flipH="1" flipV="1">
            <a:off x="4383316" y="2966571"/>
            <a:ext cx="1830010" cy="1096610"/>
          </a:xfrm>
          <a:prstGeom prst="straightConnector1">
            <a:avLst/>
          </a:prstGeom>
          <a:ln w="6350"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cxnSp>
      <p:cxnSp>
        <p:nvCxnSpPr>
          <p:cNvPr id="20" name="Connecteur droit avec flèche 19"/>
          <p:cNvCxnSpPr>
            <a:stCxn id="6" idx="0"/>
            <a:endCxn id="5" idx="2"/>
          </p:cNvCxnSpPr>
          <p:nvPr/>
        </p:nvCxnSpPr>
        <p:spPr>
          <a:xfrm flipV="1">
            <a:off x="2750458" y="2966571"/>
            <a:ext cx="1632858" cy="1089353"/>
          </a:xfrm>
          <a:prstGeom prst="straightConnector1">
            <a:avLst/>
          </a:prstGeom>
          <a:ln w="6350"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cxnSp>
      <p:sp>
        <p:nvSpPr>
          <p:cNvPr id="23" name="ZoneTexte 22"/>
          <p:cNvSpPr txBox="1"/>
          <p:nvPr/>
        </p:nvSpPr>
        <p:spPr>
          <a:xfrm>
            <a:off x="7104743" y="4063181"/>
            <a:ext cx="1318381" cy="369332"/>
          </a:xfrm>
          <a:prstGeom prst="rect">
            <a:avLst/>
          </a:prstGeom>
          <a:noFill/>
        </p:spPr>
        <p:txBody>
          <a:bodyPr wrap="square" rtlCol="0">
            <a:spAutoFit/>
          </a:bodyPr>
          <a:lstStyle/>
          <a:p>
            <a:r>
              <a:rPr lang="fr-FR" dirty="0" smtClean="0"/>
              <a:t>propriété</a:t>
            </a:r>
            <a:endParaRPr lang="fr-FR" dirty="0"/>
          </a:p>
        </p:txBody>
      </p:sp>
      <p:sp>
        <p:nvSpPr>
          <p:cNvPr id="24" name="ZoneTexte 23"/>
          <p:cNvSpPr txBox="1"/>
          <p:nvPr/>
        </p:nvSpPr>
        <p:spPr>
          <a:xfrm>
            <a:off x="403983" y="4049485"/>
            <a:ext cx="1161141" cy="369332"/>
          </a:xfrm>
          <a:prstGeom prst="rect">
            <a:avLst/>
          </a:prstGeom>
          <a:noFill/>
        </p:spPr>
        <p:txBody>
          <a:bodyPr wrap="square" rtlCol="0">
            <a:spAutoFit/>
          </a:bodyPr>
          <a:lstStyle/>
          <a:p>
            <a:r>
              <a:rPr lang="fr-FR" dirty="0" smtClean="0"/>
              <a:t>substrat</a:t>
            </a:r>
            <a:endParaRPr lang="fr-FR" dirty="0"/>
          </a:p>
        </p:txBody>
      </p:sp>
      <p:sp>
        <p:nvSpPr>
          <p:cNvPr id="3" name="ZoneTexte 2"/>
          <p:cNvSpPr txBox="1"/>
          <p:nvPr/>
        </p:nvSpPr>
        <p:spPr>
          <a:xfrm>
            <a:off x="5273524" y="3240742"/>
            <a:ext cx="2866571" cy="369332"/>
          </a:xfrm>
          <a:prstGeom prst="rect">
            <a:avLst/>
          </a:prstGeom>
          <a:noFill/>
        </p:spPr>
        <p:txBody>
          <a:bodyPr wrap="square" rtlCol="0">
            <a:spAutoFit/>
          </a:bodyPr>
          <a:lstStyle/>
          <a:p>
            <a:r>
              <a:rPr lang="fr-FR" dirty="0" smtClean="0"/>
              <a:t>Constitue et caractérise</a:t>
            </a:r>
            <a:endParaRPr lang="fr-FR" dirty="0"/>
          </a:p>
        </p:txBody>
      </p:sp>
    </p:spTree>
    <p:extLst>
      <p:ext uri="{BB962C8B-B14F-4D97-AF65-F5344CB8AC3E}">
        <p14:creationId xmlns:p14="http://schemas.microsoft.com/office/powerpoint/2010/main" val="3855259902"/>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Substance et unité accidentelle</a:t>
            </a:r>
            <a:endParaRPr lang="fr-FR" dirty="0"/>
          </a:p>
        </p:txBody>
      </p:sp>
      <p:sp>
        <p:nvSpPr>
          <p:cNvPr id="3" name="Espace réservé du contenu 2"/>
          <p:cNvSpPr>
            <a:spLocks noGrp="1"/>
          </p:cNvSpPr>
          <p:nvPr>
            <p:ph idx="1"/>
          </p:nvPr>
        </p:nvSpPr>
        <p:spPr>
          <a:xfrm>
            <a:off x="900112" y="1722254"/>
            <a:ext cx="7345363" cy="4934857"/>
          </a:xfrm>
        </p:spPr>
        <p:txBody>
          <a:bodyPr/>
          <a:lstStyle/>
          <a:p>
            <a:endParaRPr lang="fr-FR" dirty="0"/>
          </a:p>
        </p:txBody>
      </p:sp>
      <p:sp>
        <p:nvSpPr>
          <p:cNvPr id="4" name="ZoneTexte 3"/>
          <p:cNvSpPr txBox="1"/>
          <p:nvPr/>
        </p:nvSpPr>
        <p:spPr>
          <a:xfrm>
            <a:off x="3403602" y="2216594"/>
            <a:ext cx="2428724" cy="369332"/>
          </a:xfrm>
          <a:prstGeom prst="rect">
            <a:avLst/>
          </a:prstGeom>
          <a:ln w="6350" cmpd="sng"/>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dirty="0" smtClean="0"/>
              <a:t>Unité accidentelle</a:t>
            </a:r>
            <a:endParaRPr lang="fr-FR" dirty="0"/>
          </a:p>
        </p:txBody>
      </p:sp>
      <p:sp>
        <p:nvSpPr>
          <p:cNvPr id="5" name="ZoneTexte 4"/>
          <p:cNvSpPr txBox="1"/>
          <p:nvPr/>
        </p:nvSpPr>
        <p:spPr>
          <a:xfrm>
            <a:off x="1966687" y="3106803"/>
            <a:ext cx="1642534" cy="369332"/>
          </a:xfrm>
          <a:prstGeom prst="rect">
            <a:avLst/>
          </a:prstGeom>
          <a:ln w="6350" cmpd="sng"/>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Substance</a:t>
            </a:r>
            <a:endParaRPr lang="fr-FR" dirty="0"/>
          </a:p>
        </p:txBody>
      </p:sp>
      <p:sp>
        <p:nvSpPr>
          <p:cNvPr id="6" name="ZoneTexte 5"/>
          <p:cNvSpPr txBox="1"/>
          <p:nvPr/>
        </p:nvSpPr>
        <p:spPr>
          <a:xfrm>
            <a:off x="5658156" y="3095561"/>
            <a:ext cx="2102150" cy="369332"/>
          </a:xfrm>
          <a:prstGeom prst="rect">
            <a:avLst/>
          </a:prstGeom>
          <a:ln w="6350" cmpd="sng"/>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Forme accidentelle</a:t>
            </a:r>
            <a:endParaRPr lang="fr-FR" dirty="0"/>
          </a:p>
        </p:txBody>
      </p:sp>
      <p:cxnSp>
        <p:nvCxnSpPr>
          <p:cNvPr id="7" name="Connecteur droit avec flèche 6"/>
          <p:cNvCxnSpPr/>
          <p:nvPr/>
        </p:nvCxnSpPr>
        <p:spPr>
          <a:xfrm flipH="1">
            <a:off x="3609222" y="3285030"/>
            <a:ext cx="2048934" cy="1"/>
          </a:xfrm>
          <a:prstGeom prst="straightConnector1">
            <a:avLst/>
          </a:prstGeom>
          <a:ln w="63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8" name="ZoneTexte 7"/>
          <p:cNvSpPr txBox="1"/>
          <p:nvPr/>
        </p:nvSpPr>
        <p:spPr>
          <a:xfrm>
            <a:off x="3892249" y="3285030"/>
            <a:ext cx="1765907" cy="646331"/>
          </a:xfrm>
          <a:prstGeom prst="rect">
            <a:avLst/>
          </a:prstGeom>
          <a:noFill/>
        </p:spPr>
        <p:txBody>
          <a:bodyPr wrap="square" rtlCol="0">
            <a:spAutoFit/>
          </a:bodyPr>
          <a:lstStyle/>
          <a:p>
            <a:r>
              <a:rPr lang="fr-FR" dirty="0" err="1"/>
              <a:t>i</a:t>
            </a:r>
            <a:r>
              <a:rPr lang="fr-FR" dirty="0" err="1" smtClean="0"/>
              <a:t>nhère</a:t>
            </a:r>
            <a:r>
              <a:rPr lang="fr-FR" dirty="0" smtClean="0"/>
              <a:t> dans (et caractérise)</a:t>
            </a:r>
            <a:endParaRPr lang="fr-FR" dirty="0"/>
          </a:p>
        </p:txBody>
      </p:sp>
      <p:cxnSp>
        <p:nvCxnSpPr>
          <p:cNvPr id="9" name="Connecteur droit avec flèche 8"/>
          <p:cNvCxnSpPr>
            <a:stCxn id="6" idx="0"/>
            <a:endCxn id="4" idx="2"/>
          </p:cNvCxnSpPr>
          <p:nvPr/>
        </p:nvCxnSpPr>
        <p:spPr>
          <a:xfrm flipH="1" flipV="1">
            <a:off x="4617964" y="2585926"/>
            <a:ext cx="2091267" cy="509635"/>
          </a:xfrm>
          <a:prstGeom prst="straightConnector1">
            <a:avLst/>
          </a:prstGeom>
          <a:ln w="6350"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cxnSp>
      <p:cxnSp>
        <p:nvCxnSpPr>
          <p:cNvPr id="10" name="Connecteur droit avec flèche 9"/>
          <p:cNvCxnSpPr>
            <a:stCxn id="5" idx="0"/>
            <a:endCxn id="4" idx="2"/>
          </p:cNvCxnSpPr>
          <p:nvPr/>
        </p:nvCxnSpPr>
        <p:spPr>
          <a:xfrm flipV="1">
            <a:off x="2787954" y="2585926"/>
            <a:ext cx="1830010" cy="520877"/>
          </a:xfrm>
          <a:prstGeom prst="straightConnector1">
            <a:avLst/>
          </a:prstGeom>
          <a:ln w="6350"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cxnSp>
      <p:sp>
        <p:nvSpPr>
          <p:cNvPr id="11" name="ZoneTexte 10"/>
          <p:cNvSpPr txBox="1"/>
          <p:nvPr/>
        </p:nvSpPr>
        <p:spPr>
          <a:xfrm>
            <a:off x="3403602" y="4481532"/>
            <a:ext cx="2428724" cy="369332"/>
          </a:xfrm>
          <a:prstGeom prst="rect">
            <a:avLst/>
          </a:prstGeom>
          <a:ln w="6350" cmpd="sng"/>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dirty="0" smtClean="0"/>
              <a:t>Substance matérielle</a:t>
            </a:r>
            <a:endParaRPr lang="fr-FR" dirty="0"/>
          </a:p>
        </p:txBody>
      </p:sp>
      <p:sp>
        <p:nvSpPr>
          <p:cNvPr id="12" name="ZoneTexte 11"/>
          <p:cNvSpPr txBox="1"/>
          <p:nvPr/>
        </p:nvSpPr>
        <p:spPr>
          <a:xfrm>
            <a:off x="1966687" y="5371741"/>
            <a:ext cx="1642534" cy="369332"/>
          </a:xfrm>
          <a:prstGeom prst="rect">
            <a:avLst/>
          </a:prstGeom>
          <a:ln w="6350" cmpd="sng"/>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Matière prime</a:t>
            </a:r>
            <a:endParaRPr lang="fr-FR" dirty="0"/>
          </a:p>
        </p:txBody>
      </p:sp>
      <p:sp>
        <p:nvSpPr>
          <p:cNvPr id="13" name="ZoneTexte 12"/>
          <p:cNvSpPr txBox="1"/>
          <p:nvPr/>
        </p:nvSpPr>
        <p:spPr>
          <a:xfrm>
            <a:off x="5658156" y="5360499"/>
            <a:ext cx="2102150" cy="369332"/>
          </a:xfrm>
          <a:prstGeom prst="rect">
            <a:avLst/>
          </a:prstGeom>
          <a:ln w="6350" cmpd="sng"/>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Forme substantielle</a:t>
            </a:r>
            <a:endParaRPr lang="fr-FR" dirty="0"/>
          </a:p>
        </p:txBody>
      </p:sp>
      <p:cxnSp>
        <p:nvCxnSpPr>
          <p:cNvPr id="14" name="Connecteur droit avec flèche 13"/>
          <p:cNvCxnSpPr/>
          <p:nvPr/>
        </p:nvCxnSpPr>
        <p:spPr>
          <a:xfrm flipH="1">
            <a:off x="3609222" y="5549968"/>
            <a:ext cx="2048934" cy="1"/>
          </a:xfrm>
          <a:prstGeom prst="straightConnector1">
            <a:avLst/>
          </a:prstGeom>
          <a:ln w="63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15" name="ZoneTexte 14"/>
          <p:cNvSpPr txBox="1"/>
          <p:nvPr/>
        </p:nvSpPr>
        <p:spPr>
          <a:xfrm>
            <a:off x="3892249" y="5549968"/>
            <a:ext cx="1451429" cy="369332"/>
          </a:xfrm>
          <a:prstGeom prst="rect">
            <a:avLst/>
          </a:prstGeom>
          <a:noFill/>
        </p:spPr>
        <p:txBody>
          <a:bodyPr wrap="square" rtlCol="0">
            <a:spAutoFit/>
          </a:bodyPr>
          <a:lstStyle/>
          <a:p>
            <a:r>
              <a:rPr lang="fr-FR" dirty="0" err="1"/>
              <a:t>i</a:t>
            </a:r>
            <a:r>
              <a:rPr lang="fr-FR" dirty="0" err="1" smtClean="0"/>
              <a:t>nhère</a:t>
            </a:r>
            <a:r>
              <a:rPr lang="fr-FR" dirty="0" smtClean="0"/>
              <a:t> dans</a:t>
            </a:r>
            <a:endParaRPr lang="fr-FR" dirty="0"/>
          </a:p>
        </p:txBody>
      </p:sp>
      <p:cxnSp>
        <p:nvCxnSpPr>
          <p:cNvPr id="16" name="Connecteur droit avec flèche 15"/>
          <p:cNvCxnSpPr>
            <a:stCxn id="13" idx="0"/>
            <a:endCxn id="11" idx="2"/>
          </p:cNvCxnSpPr>
          <p:nvPr/>
        </p:nvCxnSpPr>
        <p:spPr>
          <a:xfrm flipH="1" flipV="1">
            <a:off x="4617964" y="4850864"/>
            <a:ext cx="2091267" cy="509635"/>
          </a:xfrm>
          <a:prstGeom prst="straightConnector1">
            <a:avLst/>
          </a:prstGeom>
          <a:ln w="6350"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cxnSp>
      <p:cxnSp>
        <p:nvCxnSpPr>
          <p:cNvPr id="17" name="Connecteur droit avec flèche 16"/>
          <p:cNvCxnSpPr>
            <a:stCxn id="12" idx="0"/>
            <a:endCxn id="11" idx="2"/>
          </p:cNvCxnSpPr>
          <p:nvPr/>
        </p:nvCxnSpPr>
        <p:spPr>
          <a:xfrm flipV="1">
            <a:off x="2787954" y="4850864"/>
            <a:ext cx="1830010" cy="520877"/>
          </a:xfrm>
          <a:prstGeom prst="straightConnector1">
            <a:avLst/>
          </a:prstGeom>
          <a:ln w="6350"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cxnSp>
      <p:sp>
        <p:nvSpPr>
          <p:cNvPr id="18" name="ZoneTexte 17"/>
          <p:cNvSpPr txBox="1"/>
          <p:nvPr/>
        </p:nvSpPr>
        <p:spPr>
          <a:xfrm>
            <a:off x="5658156" y="2585926"/>
            <a:ext cx="2587319" cy="369332"/>
          </a:xfrm>
          <a:prstGeom prst="rect">
            <a:avLst/>
          </a:prstGeom>
          <a:noFill/>
        </p:spPr>
        <p:txBody>
          <a:bodyPr wrap="square" rtlCol="0">
            <a:spAutoFit/>
          </a:bodyPr>
          <a:lstStyle/>
          <a:p>
            <a:r>
              <a:rPr lang="fr-FR" dirty="0" smtClean="0"/>
              <a:t>Constitue (et caractérise)</a:t>
            </a:r>
            <a:endParaRPr lang="fr-FR" dirty="0"/>
          </a:p>
        </p:txBody>
      </p:sp>
      <p:sp>
        <p:nvSpPr>
          <p:cNvPr id="19" name="ZoneTexte 18"/>
          <p:cNvSpPr txBox="1"/>
          <p:nvPr/>
        </p:nvSpPr>
        <p:spPr>
          <a:xfrm>
            <a:off x="5658156" y="4860395"/>
            <a:ext cx="2587319" cy="369332"/>
          </a:xfrm>
          <a:prstGeom prst="rect">
            <a:avLst/>
          </a:prstGeom>
          <a:noFill/>
        </p:spPr>
        <p:txBody>
          <a:bodyPr wrap="square" rtlCol="0">
            <a:spAutoFit/>
          </a:bodyPr>
          <a:lstStyle/>
          <a:p>
            <a:r>
              <a:rPr lang="fr-FR" dirty="0" smtClean="0"/>
              <a:t>Constitue (et caractérise)</a:t>
            </a:r>
            <a:endParaRPr lang="fr-FR" dirty="0"/>
          </a:p>
        </p:txBody>
      </p:sp>
    </p:spTree>
    <p:extLst>
      <p:ext uri="{BB962C8B-B14F-4D97-AF65-F5344CB8AC3E}">
        <p14:creationId xmlns:p14="http://schemas.microsoft.com/office/powerpoint/2010/main" val="171164424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0113" y="1371599"/>
            <a:ext cx="7345362" cy="3587449"/>
          </a:xfrm>
        </p:spPr>
        <p:txBody>
          <a:bodyPr/>
          <a:lstStyle/>
          <a:p>
            <a:r>
              <a:rPr lang="fr-FR" sz="4400" b="1" dirty="0" smtClean="0"/>
              <a:t>Substances et attributs</a:t>
            </a:r>
            <a:br>
              <a:rPr lang="fr-FR" sz="4400" b="1" dirty="0" smtClean="0"/>
            </a:br>
            <a:r>
              <a:rPr lang="fr-FR" sz="4400" dirty="0"/>
              <a:t/>
            </a:r>
            <a:br>
              <a:rPr lang="fr-FR" sz="4400" dirty="0"/>
            </a:br>
            <a:r>
              <a:rPr lang="fr-FR" sz="4400" dirty="0" smtClean="0"/>
              <a:t>3. Substance et changement</a:t>
            </a:r>
            <a:br>
              <a:rPr lang="fr-FR" sz="4400" dirty="0" smtClean="0"/>
            </a:br>
            <a:endParaRPr lang="fr-FR" sz="4400" dirty="0"/>
          </a:p>
        </p:txBody>
      </p:sp>
      <p:sp>
        <p:nvSpPr>
          <p:cNvPr id="3" name="Espace réservé du texte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701301322"/>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chemeClr val="tx1"/>
                </a:solidFill>
              </a:rPr>
              <a:t>Double composition</a:t>
            </a:r>
            <a:endParaRPr lang="fr-FR" dirty="0">
              <a:solidFill>
                <a:schemeClr val="tx1"/>
              </a:solidFill>
            </a:endParaRPr>
          </a:p>
        </p:txBody>
      </p:sp>
      <p:sp>
        <p:nvSpPr>
          <p:cNvPr id="3" name="Espace réservé du contenu 2"/>
          <p:cNvSpPr>
            <a:spLocks noGrp="1"/>
          </p:cNvSpPr>
          <p:nvPr>
            <p:ph idx="1"/>
          </p:nvPr>
        </p:nvSpPr>
        <p:spPr/>
        <p:txBody>
          <a:bodyPr/>
          <a:lstStyle/>
          <a:p>
            <a:pPr marL="0" indent="0">
              <a:buNone/>
            </a:pPr>
            <a:endParaRPr lang="fr-FR" dirty="0"/>
          </a:p>
        </p:txBody>
      </p:sp>
      <p:sp>
        <p:nvSpPr>
          <p:cNvPr id="10" name="ZoneTexte 9"/>
          <p:cNvSpPr txBox="1"/>
          <p:nvPr/>
        </p:nvSpPr>
        <p:spPr>
          <a:xfrm>
            <a:off x="1693333" y="5200952"/>
            <a:ext cx="1765904" cy="369332"/>
          </a:xfrm>
          <a:prstGeom prst="rect">
            <a:avLst/>
          </a:prstGeom>
          <a:ln w="6350" cmpd="sng">
            <a:prstDash val="sysDash"/>
          </a:ln>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Matière prime</a:t>
            </a:r>
            <a:endParaRPr lang="fr-FR" dirty="0"/>
          </a:p>
        </p:txBody>
      </p:sp>
      <p:sp>
        <p:nvSpPr>
          <p:cNvPr id="11" name="ZoneTexte 10"/>
          <p:cNvSpPr txBox="1"/>
          <p:nvPr/>
        </p:nvSpPr>
        <p:spPr>
          <a:xfrm>
            <a:off x="4520140" y="5200952"/>
            <a:ext cx="3111955" cy="369332"/>
          </a:xfrm>
          <a:prstGeom prst="rect">
            <a:avLst/>
          </a:prstGeom>
          <a:ln w="6350" cmpd="sng"/>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âme de Socrate (forme subst.)</a:t>
            </a:r>
            <a:endParaRPr lang="fr-FR" dirty="0"/>
          </a:p>
        </p:txBody>
      </p:sp>
      <p:sp>
        <p:nvSpPr>
          <p:cNvPr id="12" name="ZoneTexte 11"/>
          <p:cNvSpPr txBox="1"/>
          <p:nvPr/>
        </p:nvSpPr>
        <p:spPr>
          <a:xfrm>
            <a:off x="1886856" y="4091429"/>
            <a:ext cx="1233715" cy="369332"/>
          </a:xfrm>
          <a:prstGeom prst="rect">
            <a:avLst/>
          </a:prstGeom>
          <a:ln w="6350" cmpd="sng"/>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Socrate</a:t>
            </a:r>
            <a:endParaRPr lang="fr-FR" dirty="0"/>
          </a:p>
        </p:txBody>
      </p:sp>
      <p:sp>
        <p:nvSpPr>
          <p:cNvPr id="13" name="ZoneTexte 12"/>
          <p:cNvSpPr txBox="1"/>
          <p:nvPr/>
        </p:nvSpPr>
        <p:spPr>
          <a:xfrm>
            <a:off x="4520140" y="4082568"/>
            <a:ext cx="1378857" cy="369332"/>
          </a:xfrm>
          <a:prstGeom prst="rect">
            <a:avLst/>
          </a:prstGeom>
          <a:ln w="6350" cmpd="sng"/>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blancheur</a:t>
            </a:r>
            <a:endParaRPr lang="fr-FR" dirty="0"/>
          </a:p>
        </p:txBody>
      </p:sp>
      <p:sp>
        <p:nvSpPr>
          <p:cNvPr id="14" name="ZoneTexte 13"/>
          <p:cNvSpPr txBox="1"/>
          <p:nvPr/>
        </p:nvSpPr>
        <p:spPr>
          <a:xfrm>
            <a:off x="1705428" y="2994673"/>
            <a:ext cx="1632856" cy="369332"/>
          </a:xfrm>
          <a:prstGeom prst="rect">
            <a:avLst/>
          </a:prstGeom>
          <a:ln w="6350" cmpd="sng"/>
        </p:spPr>
        <p:style>
          <a:lnRef idx="2">
            <a:schemeClr val="dk1"/>
          </a:lnRef>
          <a:fillRef idx="1">
            <a:schemeClr val="lt1"/>
          </a:fillRef>
          <a:effectRef idx="0">
            <a:schemeClr val="dk1"/>
          </a:effectRef>
          <a:fontRef idx="minor">
            <a:schemeClr val="dk1"/>
          </a:fontRef>
        </p:style>
        <p:txBody>
          <a:bodyPr wrap="square" rtlCol="0">
            <a:spAutoFit/>
          </a:bodyPr>
          <a:lstStyle/>
          <a:p>
            <a:r>
              <a:rPr lang="fr-FR" dirty="0" smtClean="0"/>
              <a:t>Socrate </a:t>
            </a:r>
            <a:r>
              <a:rPr lang="fr-FR" dirty="0" smtClean="0">
                <a:solidFill>
                  <a:srgbClr val="000000"/>
                </a:solidFill>
              </a:rPr>
              <a:t>blanc</a:t>
            </a:r>
            <a:endParaRPr lang="fr-FR" dirty="0">
              <a:solidFill>
                <a:srgbClr val="000000"/>
              </a:solidFill>
            </a:endParaRPr>
          </a:p>
        </p:txBody>
      </p:sp>
      <p:cxnSp>
        <p:nvCxnSpPr>
          <p:cNvPr id="15" name="Connecteur droit avec flèche 14"/>
          <p:cNvCxnSpPr>
            <a:stCxn id="11" idx="1"/>
            <a:endCxn id="10" idx="3"/>
          </p:cNvCxnSpPr>
          <p:nvPr/>
        </p:nvCxnSpPr>
        <p:spPr>
          <a:xfrm flipH="1">
            <a:off x="3459237" y="5385618"/>
            <a:ext cx="1060903" cy="0"/>
          </a:xfrm>
          <a:prstGeom prst="straightConnector1">
            <a:avLst/>
          </a:prstGeom>
          <a:ln w="63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0" name="Connecteur droit avec flèche 19"/>
          <p:cNvCxnSpPr>
            <a:stCxn id="13" idx="1"/>
            <a:endCxn id="12" idx="3"/>
          </p:cNvCxnSpPr>
          <p:nvPr/>
        </p:nvCxnSpPr>
        <p:spPr>
          <a:xfrm flipH="1">
            <a:off x="3120571" y="4267234"/>
            <a:ext cx="1399569" cy="8861"/>
          </a:xfrm>
          <a:prstGeom prst="straightConnector1">
            <a:avLst/>
          </a:prstGeom>
          <a:ln w="6350" cmpd="sng">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23" name="Connecteur droit avec flèche 22"/>
          <p:cNvCxnSpPr/>
          <p:nvPr/>
        </p:nvCxnSpPr>
        <p:spPr>
          <a:xfrm flipH="1" flipV="1">
            <a:off x="2503715" y="4460761"/>
            <a:ext cx="3640667" cy="740191"/>
          </a:xfrm>
          <a:prstGeom prst="straightConnector1">
            <a:avLst/>
          </a:prstGeom>
          <a:ln w="6350"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cxnSp>
      <p:cxnSp>
        <p:nvCxnSpPr>
          <p:cNvPr id="25" name="Connecteur droit avec flèche 24"/>
          <p:cNvCxnSpPr/>
          <p:nvPr/>
        </p:nvCxnSpPr>
        <p:spPr>
          <a:xfrm flipH="1" flipV="1">
            <a:off x="2503714" y="4460761"/>
            <a:ext cx="1" cy="740192"/>
          </a:xfrm>
          <a:prstGeom prst="straightConnector1">
            <a:avLst/>
          </a:prstGeom>
          <a:ln w="6350"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cxnSp>
      <p:cxnSp>
        <p:nvCxnSpPr>
          <p:cNvPr id="33" name="Connecteur droit avec flèche 32"/>
          <p:cNvCxnSpPr>
            <a:stCxn id="13" idx="0"/>
            <a:endCxn id="14" idx="2"/>
          </p:cNvCxnSpPr>
          <p:nvPr/>
        </p:nvCxnSpPr>
        <p:spPr>
          <a:xfrm flipH="1" flipV="1">
            <a:off x="2521856" y="3364005"/>
            <a:ext cx="2687713" cy="718563"/>
          </a:xfrm>
          <a:prstGeom prst="straightConnector1">
            <a:avLst/>
          </a:prstGeom>
          <a:ln w="6350"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cxnSp>
      <p:cxnSp>
        <p:nvCxnSpPr>
          <p:cNvPr id="36" name="Connecteur droit avec flèche 35"/>
          <p:cNvCxnSpPr>
            <a:stCxn id="12" idx="0"/>
          </p:cNvCxnSpPr>
          <p:nvPr/>
        </p:nvCxnSpPr>
        <p:spPr>
          <a:xfrm flipV="1">
            <a:off x="2503714" y="3364005"/>
            <a:ext cx="1" cy="727424"/>
          </a:xfrm>
          <a:prstGeom prst="straightConnector1">
            <a:avLst/>
          </a:prstGeom>
          <a:ln w="6350" cmpd="sng">
            <a:solidFill>
              <a:srgbClr val="000000"/>
            </a:solidFill>
            <a:prstDash val="sysDash"/>
            <a:headEnd type="none"/>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20094483"/>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0113" y="1371599"/>
            <a:ext cx="7345362" cy="4930020"/>
          </a:xfrm>
        </p:spPr>
        <p:txBody>
          <a:bodyPr/>
          <a:lstStyle/>
          <a:p>
            <a:r>
              <a:rPr lang="fr-FR" dirty="0" smtClean="0"/>
              <a:t>Substances et attributs</a:t>
            </a:r>
            <a:br>
              <a:rPr lang="fr-FR" dirty="0" smtClean="0"/>
            </a:br>
            <a:r>
              <a:rPr lang="fr-FR" dirty="0"/>
              <a:t/>
            </a:r>
            <a:br>
              <a:rPr lang="fr-FR" dirty="0"/>
            </a:br>
            <a:r>
              <a:rPr lang="fr-FR" sz="4000" dirty="0" smtClean="0"/>
              <a:t>4. Annexe: les conceptions empiriste et rationaliste de la substance </a:t>
            </a:r>
            <a:r>
              <a:rPr lang="fr-FR" dirty="0" smtClean="0"/>
              <a:t/>
            </a:r>
            <a:br>
              <a:rPr lang="fr-FR" dirty="0" smtClean="0"/>
            </a:br>
            <a:endParaRPr lang="fr-FR" dirty="0"/>
          </a:p>
        </p:txBody>
      </p:sp>
      <p:sp>
        <p:nvSpPr>
          <p:cNvPr id="3" name="Espace réservé du texte 2"/>
          <p:cNvSpPr>
            <a:spLocks noGrp="1"/>
          </p:cNvSpPr>
          <p:nvPr>
            <p:ph type="body" idx="1"/>
          </p:nvPr>
        </p:nvSpPr>
        <p:spPr>
          <a:xfrm>
            <a:off x="900113" y="3134566"/>
            <a:ext cx="7345362" cy="2743720"/>
          </a:xfrm>
        </p:spPr>
        <p:txBody>
          <a:bodyPr/>
          <a:lstStyle/>
          <a:p>
            <a:endParaRPr lang="fr-FR" dirty="0"/>
          </a:p>
        </p:txBody>
      </p:sp>
    </p:spTree>
    <p:extLst>
      <p:ext uri="{BB962C8B-B14F-4D97-AF65-F5344CB8AC3E}">
        <p14:creationId xmlns:p14="http://schemas.microsoft.com/office/powerpoint/2010/main" val="3205341706"/>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La conception empiriste de la substance </a:t>
            </a:r>
          </a:p>
        </p:txBody>
      </p:sp>
      <p:sp>
        <p:nvSpPr>
          <p:cNvPr id="3" name="Espace réservé du contenu 2"/>
          <p:cNvSpPr>
            <a:spLocks noGrp="1"/>
          </p:cNvSpPr>
          <p:nvPr>
            <p:ph idx="1"/>
          </p:nvPr>
        </p:nvSpPr>
        <p:spPr>
          <a:xfrm>
            <a:off x="900112" y="1753810"/>
            <a:ext cx="7675412" cy="4584095"/>
          </a:xfrm>
        </p:spPr>
        <p:txBody>
          <a:bodyPr anchor="ctr">
            <a:normAutofit fontScale="77500" lnSpcReduction="20000"/>
          </a:bodyPr>
          <a:lstStyle/>
          <a:p>
            <a:pPr marL="0" indent="0">
              <a:lnSpc>
                <a:spcPts val="2640"/>
              </a:lnSpc>
              <a:spcBef>
                <a:spcPts val="800"/>
              </a:spcBef>
              <a:buNone/>
            </a:pPr>
            <a:r>
              <a:rPr lang="fr-FR" b="1" dirty="0" smtClean="0">
                <a:solidFill>
                  <a:srgbClr val="000000"/>
                </a:solidFill>
              </a:rPr>
              <a:t>Locke</a:t>
            </a:r>
            <a:r>
              <a:rPr lang="fr-FR" b="1" dirty="0">
                <a:solidFill>
                  <a:srgbClr val="000000"/>
                </a:solidFill>
              </a:rPr>
              <a:t> : </a:t>
            </a:r>
            <a:r>
              <a:rPr lang="fr-FR" dirty="0">
                <a:solidFill>
                  <a:srgbClr val="000000"/>
                </a:solidFill>
              </a:rPr>
              <a:t>toute personne examinant sa </a:t>
            </a:r>
            <a:r>
              <a:rPr lang="fr-FR" i="1" dirty="0">
                <a:solidFill>
                  <a:srgbClr val="000000"/>
                </a:solidFill>
              </a:rPr>
              <a:t>notion de pure substance en général</a:t>
            </a:r>
            <a:r>
              <a:rPr lang="fr-FR" dirty="0">
                <a:solidFill>
                  <a:srgbClr val="000000"/>
                </a:solidFill>
              </a:rPr>
              <a:t>, découvrirait qu’il n’en a absolument aucune idée que la supposition seule d’un je-ne-sais-quoi, support de qualités capable de produire en nous des idées simples ; et ces qualités sont communément appelées </a:t>
            </a:r>
            <a:r>
              <a:rPr lang="fr-FR" i="1" dirty="0">
                <a:solidFill>
                  <a:srgbClr val="000000"/>
                </a:solidFill>
              </a:rPr>
              <a:t>accidents</a:t>
            </a:r>
            <a:r>
              <a:rPr lang="fr-FR" dirty="0">
                <a:solidFill>
                  <a:srgbClr val="000000"/>
                </a:solidFill>
              </a:rPr>
              <a:t>. Si l’on demandait quelle est la chose à laquelle sont inhérents la couleur ou le poids, il ne trouverait à dire que « les éléments étendus solides » Et si on lui demandait la nature de ce en quoi </a:t>
            </a:r>
            <a:r>
              <a:rPr lang="fr-FR" dirty="0" err="1">
                <a:solidFill>
                  <a:srgbClr val="000000"/>
                </a:solidFill>
              </a:rPr>
              <a:t>inhèrent</a:t>
            </a:r>
            <a:r>
              <a:rPr lang="fr-FR" dirty="0">
                <a:solidFill>
                  <a:srgbClr val="000000"/>
                </a:solidFill>
              </a:rPr>
              <a:t> cette solidité et cette étendue, il ne serait pas dans une situation meilleure que l’</a:t>
            </a:r>
            <a:r>
              <a:rPr lang="fr-FR" i="1" dirty="0">
                <a:solidFill>
                  <a:srgbClr val="000000"/>
                </a:solidFill>
              </a:rPr>
              <a:t>Indien </a:t>
            </a:r>
            <a:r>
              <a:rPr lang="fr-FR" dirty="0">
                <a:solidFill>
                  <a:srgbClr val="000000"/>
                </a:solidFill>
              </a:rPr>
              <a:t>déjà cité ; il disait que le monde était soutenu par un grand éléphant et on lui demanda : « sur quoi l’éléphant repose-t-il ? » ; il répondit : « sur une grande tortue » ; mais on insista : « Qui soutient la tortue au large dos ? », et il répliqua : « quelque chose, je ne sais quoi » (</a:t>
            </a:r>
            <a:r>
              <a:rPr lang="fr-FR" i="1" dirty="0">
                <a:solidFill>
                  <a:srgbClr val="000000"/>
                </a:solidFill>
              </a:rPr>
              <a:t>Essai</a:t>
            </a:r>
            <a:r>
              <a:rPr lang="fr-FR" dirty="0">
                <a:solidFill>
                  <a:srgbClr val="000000"/>
                </a:solidFill>
              </a:rPr>
              <a:t> II, 23, §2</a:t>
            </a:r>
            <a:r>
              <a:rPr lang="fr-FR" dirty="0" smtClean="0">
                <a:solidFill>
                  <a:srgbClr val="000000"/>
                </a:solidFill>
              </a:rPr>
              <a:t>)</a:t>
            </a:r>
            <a:endParaRPr lang="fr-FR" dirty="0">
              <a:solidFill>
                <a:srgbClr val="000000"/>
              </a:solidFill>
            </a:endParaRPr>
          </a:p>
        </p:txBody>
      </p:sp>
    </p:spTree>
    <p:extLst>
      <p:ext uri="{BB962C8B-B14F-4D97-AF65-F5344CB8AC3E}">
        <p14:creationId xmlns:p14="http://schemas.microsoft.com/office/powerpoint/2010/main" val="636214462"/>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La conception empiriste de la substance </a:t>
            </a:r>
          </a:p>
        </p:txBody>
      </p:sp>
      <p:sp>
        <p:nvSpPr>
          <p:cNvPr id="3" name="Espace réservé du contenu 2"/>
          <p:cNvSpPr>
            <a:spLocks noGrp="1"/>
          </p:cNvSpPr>
          <p:nvPr>
            <p:ph idx="1"/>
          </p:nvPr>
        </p:nvSpPr>
        <p:spPr>
          <a:xfrm>
            <a:off x="900112" y="1983619"/>
            <a:ext cx="7345363" cy="4281714"/>
          </a:xfrm>
        </p:spPr>
        <p:txBody>
          <a:bodyPr anchor="ctr">
            <a:normAutofit/>
          </a:bodyPr>
          <a:lstStyle/>
          <a:p>
            <a:pPr marL="0" indent="0">
              <a:lnSpc>
                <a:spcPts val="2640"/>
              </a:lnSpc>
              <a:spcBef>
                <a:spcPts val="1400"/>
              </a:spcBef>
              <a:buNone/>
            </a:pPr>
            <a:r>
              <a:rPr lang="fr-FR" b="1" dirty="0"/>
              <a:t>Kant </a:t>
            </a:r>
            <a:r>
              <a:rPr lang="fr-FR" i="1" dirty="0"/>
              <a:t>Prolégomènes</a:t>
            </a:r>
            <a:r>
              <a:rPr lang="fr-FR" dirty="0"/>
              <a:t> §46 : « en toute substance, le vrai sujet, ce qui reste après l’abstraction de tous les accidents (comme prédicats) reste inconnu »</a:t>
            </a:r>
          </a:p>
          <a:p>
            <a:pPr marL="0" indent="0">
              <a:lnSpc>
                <a:spcPts val="2640"/>
              </a:lnSpc>
              <a:spcBef>
                <a:spcPts val="1400"/>
              </a:spcBef>
              <a:buNone/>
            </a:pPr>
            <a:r>
              <a:rPr lang="fr-FR" dirty="0" smtClean="0"/>
              <a:t>L’identification de la substance au substrat </a:t>
            </a:r>
            <a:r>
              <a:rPr lang="fr-FR" dirty="0"/>
              <a:t>de </a:t>
            </a:r>
            <a:r>
              <a:rPr lang="fr-FR" i="1" dirty="0"/>
              <a:t>toutes</a:t>
            </a:r>
            <a:r>
              <a:rPr lang="fr-FR" dirty="0"/>
              <a:t> ses déterminations (y compris les prédicats substantiels ; espèces et genres), </a:t>
            </a:r>
            <a:r>
              <a:rPr lang="fr-FR" dirty="0" smtClean="0"/>
              <a:t>correspond </a:t>
            </a:r>
            <a:r>
              <a:rPr lang="fr-FR" dirty="0"/>
              <a:t>davantage à la matière (première) qu’à la substance (matière seconde) </a:t>
            </a:r>
            <a:r>
              <a:rPr lang="fr-FR" dirty="0" smtClean="0"/>
              <a:t>d’Aristote. </a:t>
            </a:r>
          </a:p>
          <a:p>
            <a:pPr marL="0" indent="0">
              <a:lnSpc>
                <a:spcPts val="2640"/>
              </a:lnSpc>
              <a:spcBef>
                <a:spcPts val="1400"/>
              </a:spcBef>
              <a:buNone/>
            </a:pPr>
            <a:r>
              <a:rPr lang="fr-FR" dirty="0" smtClean="0"/>
              <a:t>Mais cette conception veut maintenir l’idée que la substance est un </a:t>
            </a:r>
            <a:r>
              <a:rPr lang="fr-FR" i="1" dirty="0" smtClean="0"/>
              <a:t>individu</a:t>
            </a:r>
            <a:r>
              <a:rPr lang="fr-FR" dirty="0" smtClean="0"/>
              <a:t> (inconnaissable parce que sans caractérisation) : idée de </a:t>
            </a:r>
            <a:r>
              <a:rPr lang="fr-FR" i="1" dirty="0" smtClean="0"/>
              <a:t>particulier </a:t>
            </a:r>
            <a:r>
              <a:rPr lang="fr-FR" i="1" dirty="0"/>
              <a:t>nu</a:t>
            </a:r>
            <a:r>
              <a:rPr lang="fr-FR" dirty="0" smtClean="0"/>
              <a:t>.</a:t>
            </a:r>
            <a:endParaRPr lang="fr-FR" dirty="0"/>
          </a:p>
        </p:txBody>
      </p:sp>
    </p:spTree>
    <p:extLst>
      <p:ext uri="{BB962C8B-B14F-4D97-AF65-F5344CB8AC3E}">
        <p14:creationId xmlns:p14="http://schemas.microsoft.com/office/powerpoint/2010/main" val="296406238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La conception rationaliste de la substance </a:t>
            </a:r>
          </a:p>
        </p:txBody>
      </p:sp>
      <p:sp>
        <p:nvSpPr>
          <p:cNvPr id="3" name="Espace réservé du contenu 2"/>
          <p:cNvSpPr>
            <a:spLocks noGrp="1"/>
          </p:cNvSpPr>
          <p:nvPr>
            <p:ph idx="1"/>
          </p:nvPr>
        </p:nvSpPr>
        <p:spPr>
          <a:xfrm>
            <a:off x="900112" y="1874762"/>
            <a:ext cx="7614936" cy="4390571"/>
          </a:xfrm>
        </p:spPr>
        <p:txBody>
          <a:bodyPr>
            <a:normAutofit fontScale="70000" lnSpcReduction="20000"/>
          </a:bodyPr>
          <a:lstStyle/>
          <a:p>
            <a:pPr marL="0" indent="0">
              <a:lnSpc>
                <a:spcPts val="2400"/>
              </a:lnSpc>
              <a:spcBef>
                <a:spcPts val="1400"/>
              </a:spcBef>
              <a:buNone/>
            </a:pPr>
            <a:r>
              <a:rPr lang="fr-FR" b="1" dirty="0"/>
              <a:t>Descartes</a:t>
            </a:r>
            <a:r>
              <a:rPr lang="fr-FR" dirty="0"/>
              <a:t> </a:t>
            </a:r>
            <a:r>
              <a:rPr lang="fr-FR" i="1" dirty="0"/>
              <a:t>Principes de la philosophie</a:t>
            </a:r>
            <a:r>
              <a:rPr lang="fr-FR" dirty="0"/>
              <a:t> I, 51 : Lorsque nous concevons la substance, nous concevons seulement une chose qui existe en telle façon qu’elle n’a besoin que de soi-même pour exister. En quoi, il peut y avoir de l’obscurité touchant l’explication de ce mot, </a:t>
            </a:r>
            <a:r>
              <a:rPr lang="fr-FR" i="1" dirty="0"/>
              <a:t>n’avoir besoin que de soi-même ; </a:t>
            </a:r>
            <a:r>
              <a:rPr lang="fr-FR" dirty="0"/>
              <a:t>car, à proprement parler, il n’y a que Dieu qui soit tel, et il n’y a aucune chose créée qui puisse exister un seul moment sans être soutenue et conservée par sa puissance. C’est pourquoi on a raison dans l’Ecole de dire que le nom de </a:t>
            </a:r>
            <a:r>
              <a:rPr lang="fr-FR" i="1" dirty="0"/>
              <a:t>substance</a:t>
            </a:r>
            <a:r>
              <a:rPr lang="fr-FR" dirty="0"/>
              <a:t> n’est pas univoque au regard de Dieu et des créatures, c’est-à-dire qu’il n’y a aucune signification de ce mot que nous concevions distinctement, laquelle convienne à lui et à elles : mais parce qu’entre les choses créées quelques unes sont de telles natures qu’elles ne peuvent exister sans quelques autres, nous les distinguons d’avec celles qui n’ont besoin que du concours ordinaire de Dieu, en nommant celles-ci des substances, et celles-là des qualités ou des attributs de ces substances.</a:t>
            </a:r>
          </a:p>
          <a:p>
            <a:pPr marL="0" indent="0">
              <a:lnSpc>
                <a:spcPts val="2400"/>
              </a:lnSpc>
              <a:spcBef>
                <a:spcPts val="1400"/>
              </a:spcBef>
              <a:buNone/>
            </a:pPr>
            <a:endParaRPr lang="fr-FR" dirty="0"/>
          </a:p>
        </p:txBody>
      </p:sp>
    </p:spTree>
    <p:extLst>
      <p:ext uri="{BB962C8B-B14F-4D97-AF65-F5344CB8AC3E}">
        <p14:creationId xmlns:p14="http://schemas.microsoft.com/office/powerpoint/2010/main" val="1427895825"/>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La conception rationaliste de la substance </a:t>
            </a:r>
          </a:p>
        </p:txBody>
      </p:sp>
      <p:sp>
        <p:nvSpPr>
          <p:cNvPr id="3" name="Espace réservé du contenu 2"/>
          <p:cNvSpPr>
            <a:spLocks noGrp="1"/>
          </p:cNvSpPr>
          <p:nvPr>
            <p:ph idx="1"/>
          </p:nvPr>
        </p:nvSpPr>
        <p:spPr>
          <a:xfrm>
            <a:off x="900112" y="1983619"/>
            <a:ext cx="7345363" cy="4081902"/>
          </a:xfrm>
        </p:spPr>
        <p:txBody>
          <a:bodyPr anchor="ctr"/>
          <a:lstStyle/>
          <a:p>
            <a:pPr marL="0" indent="0">
              <a:lnSpc>
                <a:spcPts val="2880"/>
              </a:lnSpc>
              <a:spcBef>
                <a:spcPts val="1400"/>
              </a:spcBef>
              <a:buNone/>
            </a:pPr>
            <a:r>
              <a:rPr lang="fr-FR" b="1" dirty="0"/>
              <a:t>Spinoza</a:t>
            </a:r>
            <a:r>
              <a:rPr lang="fr-FR" dirty="0"/>
              <a:t>, </a:t>
            </a:r>
            <a:r>
              <a:rPr lang="fr-FR" i="1" dirty="0"/>
              <a:t>Ethique </a:t>
            </a:r>
            <a:r>
              <a:rPr lang="fr-FR" dirty="0"/>
              <a:t>I, définition 3 : « j’entends par substance ce qui est par soi et est conçu par soi : c’est-à-dire ce dont le concept n’a pas besoin du concept d’une autre chose, duquel il doive être formé »</a:t>
            </a:r>
          </a:p>
          <a:p>
            <a:pPr marL="0" indent="0">
              <a:lnSpc>
                <a:spcPts val="2880"/>
              </a:lnSpc>
              <a:spcBef>
                <a:spcPts val="1400"/>
              </a:spcBef>
              <a:buNone/>
            </a:pPr>
            <a:r>
              <a:rPr lang="fr-FR" dirty="0" smtClean="0"/>
              <a:t>Critère de l’</a:t>
            </a:r>
            <a:r>
              <a:rPr lang="fr-FR" i="1" dirty="0" smtClean="0"/>
              <a:t>indépendance</a:t>
            </a:r>
          </a:p>
          <a:p>
            <a:pPr marL="0" indent="0">
              <a:lnSpc>
                <a:spcPts val="2880"/>
              </a:lnSpc>
              <a:spcBef>
                <a:spcPts val="1400"/>
              </a:spcBef>
              <a:buNone/>
            </a:pPr>
            <a:r>
              <a:rPr lang="fr-FR" dirty="0" smtClean="0"/>
              <a:t>Monisme: Une seule substance (Dieu). Tous les individus sont des modifications finies de la substance</a:t>
            </a:r>
          </a:p>
        </p:txBody>
      </p:sp>
    </p:spTree>
    <p:extLst>
      <p:ext uri="{BB962C8B-B14F-4D97-AF65-F5344CB8AC3E}">
        <p14:creationId xmlns:p14="http://schemas.microsoft.com/office/powerpoint/2010/main" val="276337309"/>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2190" y="244158"/>
            <a:ext cx="7713285" cy="1339850"/>
          </a:xfrm>
        </p:spPr>
        <p:txBody>
          <a:bodyPr>
            <a:normAutofit fontScale="90000"/>
          </a:bodyPr>
          <a:lstStyle/>
          <a:p>
            <a:r>
              <a:rPr lang="fr-FR" sz="3600" dirty="0" smtClean="0"/>
              <a:t>Reconstruction de l’argument spinoziste pour le monisme (J-B Guillon)</a:t>
            </a:r>
            <a:endParaRPr lang="fr-FR" sz="3600" dirty="0"/>
          </a:p>
        </p:txBody>
      </p:sp>
      <p:sp>
        <p:nvSpPr>
          <p:cNvPr id="3" name="Espace réservé du contenu 2"/>
          <p:cNvSpPr>
            <a:spLocks noGrp="1"/>
          </p:cNvSpPr>
          <p:nvPr>
            <p:ph idx="1"/>
          </p:nvPr>
        </p:nvSpPr>
        <p:spPr>
          <a:xfrm>
            <a:off x="900112" y="1778001"/>
            <a:ext cx="7518174" cy="4547810"/>
          </a:xfrm>
        </p:spPr>
        <p:txBody>
          <a:bodyPr anchor="ctr">
            <a:noAutofit/>
          </a:bodyPr>
          <a:lstStyle/>
          <a:p>
            <a:pPr marL="0" indent="0">
              <a:lnSpc>
                <a:spcPts val="1920"/>
              </a:lnSpc>
              <a:spcBef>
                <a:spcPts val="800"/>
              </a:spcBef>
              <a:buNone/>
            </a:pPr>
            <a:r>
              <a:rPr lang="fr-FR" sz="1600" i="1" dirty="0">
                <a:solidFill>
                  <a:schemeClr val="tx1"/>
                </a:solidFill>
              </a:rPr>
              <a:t>(I) Seuls les êtres nécessaires (non causés par un autre être) sont des substances</a:t>
            </a:r>
            <a:endParaRPr lang="fr-FR" sz="1600" dirty="0">
              <a:solidFill>
                <a:schemeClr val="tx1"/>
              </a:solidFill>
            </a:endParaRPr>
          </a:p>
          <a:p>
            <a:pPr>
              <a:lnSpc>
                <a:spcPts val="1920"/>
              </a:lnSpc>
              <a:spcBef>
                <a:spcPts val="200"/>
              </a:spcBef>
              <a:buAutoNum type="arabicParenBoth"/>
            </a:pPr>
            <a:r>
              <a:rPr lang="fr-FR" sz="1600" dirty="0" smtClean="0">
                <a:solidFill>
                  <a:schemeClr val="tx1"/>
                </a:solidFill>
              </a:rPr>
              <a:t>La </a:t>
            </a:r>
            <a:r>
              <a:rPr lang="fr-FR" sz="1600" dirty="0">
                <a:solidFill>
                  <a:schemeClr val="tx1"/>
                </a:solidFill>
              </a:rPr>
              <a:t>distinction entre une substance </a:t>
            </a:r>
            <a:r>
              <a:rPr lang="fr-FR" sz="1600" i="1" dirty="0">
                <a:solidFill>
                  <a:schemeClr val="tx1"/>
                </a:solidFill>
              </a:rPr>
              <a:t>x</a:t>
            </a:r>
            <a:r>
              <a:rPr lang="fr-FR" sz="1600" dirty="0">
                <a:solidFill>
                  <a:schemeClr val="tx1"/>
                </a:solidFill>
              </a:rPr>
              <a:t> et sa propriété (modification) </a:t>
            </a:r>
            <a:r>
              <a:rPr lang="fr-FR" sz="1600" i="1" dirty="0">
                <a:solidFill>
                  <a:schemeClr val="tx1"/>
                </a:solidFill>
              </a:rPr>
              <a:t>y</a:t>
            </a:r>
            <a:r>
              <a:rPr lang="fr-FR" sz="1600" dirty="0">
                <a:solidFill>
                  <a:schemeClr val="tx1"/>
                </a:solidFill>
              </a:rPr>
              <a:t> est équivalente </a:t>
            </a:r>
            <a:r>
              <a:rPr lang="fr-FR" sz="1600" i="1" dirty="0">
                <a:solidFill>
                  <a:schemeClr val="tx1"/>
                </a:solidFill>
              </a:rPr>
              <a:t>par définition </a:t>
            </a:r>
            <a:r>
              <a:rPr lang="fr-FR" sz="1600" dirty="0">
                <a:solidFill>
                  <a:schemeClr val="tx1"/>
                </a:solidFill>
              </a:rPr>
              <a:t> au fait que </a:t>
            </a:r>
            <a:r>
              <a:rPr lang="fr-FR" sz="1600" i="1" dirty="0">
                <a:solidFill>
                  <a:schemeClr val="tx1"/>
                </a:solidFill>
              </a:rPr>
              <a:t>x</a:t>
            </a:r>
            <a:r>
              <a:rPr lang="fr-FR" sz="1600" dirty="0">
                <a:solidFill>
                  <a:schemeClr val="tx1"/>
                </a:solidFill>
              </a:rPr>
              <a:t> peut exister sans </a:t>
            </a:r>
            <a:r>
              <a:rPr lang="fr-FR" sz="1600" i="1" dirty="0">
                <a:solidFill>
                  <a:schemeClr val="tx1"/>
                </a:solidFill>
              </a:rPr>
              <a:t>y</a:t>
            </a:r>
            <a:r>
              <a:rPr lang="fr-FR" sz="1600" dirty="0">
                <a:solidFill>
                  <a:schemeClr val="tx1"/>
                </a:solidFill>
              </a:rPr>
              <a:t> tandis que </a:t>
            </a:r>
            <a:r>
              <a:rPr lang="fr-FR" sz="1600" i="1" dirty="0">
                <a:solidFill>
                  <a:schemeClr val="tx1"/>
                </a:solidFill>
              </a:rPr>
              <a:t>y</a:t>
            </a:r>
            <a:r>
              <a:rPr lang="fr-FR" sz="1600" dirty="0">
                <a:solidFill>
                  <a:schemeClr val="tx1"/>
                </a:solidFill>
              </a:rPr>
              <a:t> ne peut exister sans </a:t>
            </a:r>
            <a:r>
              <a:rPr lang="fr-FR" sz="1600" i="1" dirty="0">
                <a:solidFill>
                  <a:schemeClr val="tx1"/>
                </a:solidFill>
              </a:rPr>
              <a:t>x</a:t>
            </a:r>
            <a:r>
              <a:rPr lang="fr-FR" sz="1600" dirty="0">
                <a:solidFill>
                  <a:schemeClr val="tx1"/>
                </a:solidFill>
              </a:rPr>
              <a:t> (</a:t>
            </a:r>
            <a:r>
              <a:rPr lang="fr-FR" sz="1600" b="1" dirty="0">
                <a:solidFill>
                  <a:schemeClr val="tx1"/>
                </a:solidFill>
              </a:rPr>
              <a:t>dépendance existentielle</a:t>
            </a:r>
            <a:r>
              <a:rPr lang="fr-FR" sz="1600" dirty="0" smtClean="0">
                <a:solidFill>
                  <a:schemeClr val="tx1"/>
                </a:solidFill>
              </a:rPr>
              <a:t>) </a:t>
            </a:r>
          </a:p>
          <a:p>
            <a:pPr>
              <a:lnSpc>
                <a:spcPts val="1920"/>
              </a:lnSpc>
              <a:spcBef>
                <a:spcPts val="200"/>
              </a:spcBef>
              <a:buAutoNum type="arabicParenBoth"/>
            </a:pPr>
            <a:r>
              <a:rPr lang="fr-FR" sz="1600" dirty="0" smtClean="0">
                <a:solidFill>
                  <a:schemeClr val="tx1"/>
                </a:solidFill>
              </a:rPr>
              <a:t>Toutes </a:t>
            </a:r>
            <a:r>
              <a:rPr lang="fr-FR" sz="1600" dirty="0">
                <a:solidFill>
                  <a:schemeClr val="tx1"/>
                </a:solidFill>
              </a:rPr>
              <a:t>les fois qu’une entité </a:t>
            </a:r>
            <a:r>
              <a:rPr lang="fr-FR" sz="1600" i="1" dirty="0">
                <a:solidFill>
                  <a:schemeClr val="tx1"/>
                </a:solidFill>
              </a:rPr>
              <a:t>y</a:t>
            </a:r>
            <a:r>
              <a:rPr lang="fr-FR" sz="1600" dirty="0">
                <a:solidFill>
                  <a:schemeClr val="tx1"/>
                </a:solidFill>
              </a:rPr>
              <a:t> ne peut exister sans </a:t>
            </a:r>
            <a:r>
              <a:rPr lang="fr-FR" sz="1600" i="1" dirty="0">
                <a:solidFill>
                  <a:schemeClr val="tx1"/>
                </a:solidFill>
              </a:rPr>
              <a:t>x</a:t>
            </a:r>
            <a:r>
              <a:rPr lang="fr-FR" sz="1600" dirty="0">
                <a:solidFill>
                  <a:schemeClr val="tx1"/>
                </a:solidFill>
              </a:rPr>
              <a:t> (mais </a:t>
            </a:r>
            <a:r>
              <a:rPr lang="fr-FR" sz="1600" i="1" dirty="0">
                <a:solidFill>
                  <a:schemeClr val="tx1"/>
                </a:solidFill>
              </a:rPr>
              <a:t>x</a:t>
            </a:r>
            <a:r>
              <a:rPr lang="fr-FR" sz="1600" dirty="0">
                <a:solidFill>
                  <a:schemeClr val="tx1"/>
                </a:solidFill>
              </a:rPr>
              <a:t> peut exister sans </a:t>
            </a:r>
            <a:r>
              <a:rPr lang="fr-FR" sz="1600" i="1" dirty="0">
                <a:solidFill>
                  <a:schemeClr val="tx1"/>
                </a:solidFill>
              </a:rPr>
              <a:t>y</a:t>
            </a:r>
            <a:r>
              <a:rPr lang="fr-FR" sz="1600" dirty="0">
                <a:solidFill>
                  <a:schemeClr val="tx1"/>
                </a:solidFill>
              </a:rPr>
              <a:t>), on doit dire que </a:t>
            </a:r>
            <a:r>
              <a:rPr lang="fr-FR" sz="1600" i="1" dirty="0">
                <a:solidFill>
                  <a:schemeClr val="tx1"/>
                </a:solidFill>
              </a:rPr>
              <a:t>y</a:t>
            </a:r>
            <a:r>
              <a:rPr lang="fr-FR" sz="1600" dirty="0">
                <a:solidFill>
                  <a:schemeClr val="tx1"/>
                </a:solidFill>
              </a:rPr>
              <a:t> n’est pas une substance mais une simple propriété (modification) de </a:t>
            </a:r>
            <a:r>
              <a:rPr lang="fr-FR" sz="1600" i="1" dirty="0" smtClean="0">
                <a:solidFill>
                  <a:schemeClr val="tx1"/>
                </a:solidFill>
              </a:rPr>
              <a:t>x</a:t>
            </a:r>
            <a:r>
              <a:rPr lang="fr-FR" sz="1600" dirty="0" smtClean="0">
                <a:solidFill>
                  <a:schemeClr val="tx1"/>
                </a:solidFill>
              </a:rPr>
              <a:t>.</a:t>
            </a:r>
          </a:p>
          <a:p>
            <a:pPr>
              <a:lnSpc>
                <a:spcPts val="1920"/>
              </a:lnSpc>
              <a:spcBef>
                <a:spcPts val="200"/>
              </a:spcBef>
              <a:buAutoNum type="arabicParenBoth"/>
            </a:pPr>
            <a:r>
              <a:rPr lang="fr-FR" sz="1600" dirty="0" smtClean="0">
                <a:solidFill>
                  <a:schemeClr val="tx1"/>
                </a:solidFill>
              </a:rPr>
              <a:t>Si </a:t>
            </a:r>
            <a:r>
              <a:rPr lang="fr-FR" sz="1600" dirty="0">
                <a:solidFill>
                  <a:schemeClr val="tx1"/>
                </a:solidFill>
              </a:rPr>
              <a:t>l’existence de </a:t>
            </a:r>
            <a:r>
              <a:rPr lang="fr-FR" sz="1600" i="1" dirty="0">
                <a:solidFill>
                  <a:schemeClr val="tx1"/>
                </a:solidFill>
              </a:rPr>
              <a:t>y</a:t>
            </a:r>
            <a:r>
              <a:rPr lang="fr-FR" sz="1600" dirty="0">
                <a:solidFill>
                  <a:schemeClr val="tx1"/>
                </a:solidFill>
              </a:rPr>
              <a:t> est </a:t>
            </a:r>
            <a:r>
              <a:rPr lang="fr-FR" sz="1600" i="1" dirty="0">
                <a:solidFill>
                  <a:schemeClr val="tx1"/>
                </a:solidFill>
              </a:rPr>
              <a:t>causée</a:t>
            </a:r>
            <a:r>
              <a:rPr lang="fr-FR" sz="1600" dirty="0">
                <a:solidFill>
                  <a:schemeClr val="tx1"/>
                </a:solidFill>
              </a:rPr>
              <a:t> par </a:t>
            </a:r>
            <a:r>
              <a:rPr lang="fr-FR" sz="1600" i="1" dirty="0">
                <a:solidFill>
                  <a:schemeClr val="tx1"/>
                </a:solidFill>
              </a:rPr>
              <a:t>x</a:t>
            </a:r>
            <a:r>
              <a:rPr lang="fr-FR" sz="1600" dirty="0">
                <a:solidFill>
                  <a:schemeClr val="tx1"/>
                </a:solidFill>
              </a:rPr>
              <a:t>, alors </a:t>
            </a:r>
            <a:r>
              <a:rPr lang="fr-FR" sz="1600" i="1" dirty="0">
                <a:solidFill>
                  <a:schemeClr val="tx1"/>
                </a:solidFill>
              </a:rPr>
              <a:t>y</a:t>
            </a:r>
            <a:r>
              <a:rPr lang="fr-FR" sz="1600" dirty="0">
                <a:solidFill>
                  <a:schemeClr val="tx1"/>
                </a:solidFill>
              </a:rPr>
              <a:t> ne peut exister sans </a:t>
            </a:r>
            <a:r>
              <a:rPr lang="fr-FR" sz="1600" i="1" dirty="0">
                <a:solidFill>
                  <a:schemeClr val="tx1"/>
                </a:solidFill>
              </a:rPr>
              <a:t>x</a:t>
            </a:r>
            <a:r>
              <a:rPr lang="fr-FR" sz="1600" dirty="0">
                <a:solidFill>
                  <a:schemeClr val="tx1"/>
                </a:solidFill>
              </a:rPr>
              <a:t> (mais </a:t>
            </a:r>
            <a:r>
              <a:rPr lang="fr-FR" sz="1600" i="1" dirty="0">
                <a:solidFill>
                  <a:schemeClr val="tx1"/>
                </a:solidFill>
              </a:rPr>
              <a:t>x</a:t>
            </a:r>
            <a:r>
              <a:rPr lang="fr-FR" sz="1600" dirty="0">
                <a:solidFill>
                  <a:schemeClr val="tx1"/>
                </a:solidFill>
              </a:rPr>
              <a:t> peut exister sans </a:t>
            </a:r>
            <a:r>
              <a:rPr lang="fr-FR" sz="1600" i="1" dirty="0">
                <a:solidFill>
                  <a:schemeClr val="tx1"/>
                </a:solidFill>
              </a:rPr>
              <a:t>y</a:t>
            </a:r>
            <a:r>
              <a:rPr lang="fr-FR" sz="1600" dirty="0">
                <a:solidFill>
                  <a:schemeClr val="tx1"/>
                </a:solidFill>
              </a:rPr>
              <a:t>)</a:t>
            </a:r>
          </a:p>
          <a:p>
            <a:pPr marL="0" indent="0">
              <a:lnSpc>
                <a:spcPts val="1920"/>
              </a:lnSpc>
              <a:spcBef>
                <a:spcPts val="800"/>
              </a:spcBef>
              <a:buNone/>
            </a:pPr>
            <a:r>
              <a:rPr lang="fr-FR" sz="1600" dirty="0">
                <a:solidFill>
                  <a:schemeClr val="tx1"/>
                </a:solidFill>
              </a:rPr>
              <a:t>(c) Si l’existence de </a:t>
            </a:r>
            <a:r>
              <a:rPr lang="fr-FR" sz="1600" i="1" dirty="0">
                <a:solidFill>
                  <a:schemeClr val="tx1"/>
                </a:solidFill>
              </a:rPr>
              <a:t>y</a:t>
            </a:r>
            <a:r>
              <a:rPr lang="fr-FR" sz="1600" dirty="0">
                <a:solidFill>
                  <a:schemeClr val="tx1"/>
                </a:solidFill>
              </a:rPr>
              <a:t> est </a:t>
            </a:r>
            <a:r>
              <a:rPr lang="fr-FR" sz="1600" i="1" dirty="0">
                <a:solidFill>
                  <a:schemeClr val="tx1"/>
                </a:solidFill>
              </a:rPr>
              <a:t>causée</a:t>
            </a:r>
            <a:r>
              <a:rPr lang="fr-FR" sz="1600" dirty="0">
                <a:solidFill>
                  <a:schemeClr val="tx1"/>
                </a:solidFill>
              </a:rPr>
              <a:t> par </a:t>
            </a:r>
            <a:r>
              <a:rPr lang="fr-FR" sz="1600" i="1" dirty="0">
                <a:solidFill>
                  <a:schemeClr val="tx1"/>
                </a:solidFill>
              </a:rPr>
              <a:t>x</a:t>
            </a:r>
            <a:r>
              <a:rPr lang="fr-FR" sz="1600" dirty="0">
                <a:solidFill>
                  <a:schemeClr val="tx1"/>
                </a:solidFill>
              </a:rPr>
              <a:t>, alors on doit dire que </a:t>
            </a:r>
            <a:r>
              <a:rPr lang="fr-FR" sz="1600" i="1" dirty="0">
                <a:solidFill>
                  <a:schemeClr val="tx1"/>
                </a:solidFill>
              </a:rPr>
              <a:t>y</a:t>
            </a:r>
            <a:r>
              <a:rPr lang="fr-FR" sz="1600" dirty="0">
                <a:solidFill>
                  <a:schemeClr val="tx1"/>
                </a:solidFill>
              </a:rPr>
              <a:t> n’est pas une substance.</a:t>
            </a:r>
          </a:p>
          <a:p>
            <a:pPr marL="0" indent="0">
              <a:lnSpc>
                <a:spcPts val="1920"/>
              </a:lnSpc>
              <a:spcBef>
                <a:spcPts val="800"/>
              </a:spcBef>
              <a:buNone/>
            </a:pPr>
            <a:r>
              <a:rPr lang="fr-FR" sz="1600" i="1" dirty="0">
                <a:solidFill>
                  <a:schemeClr val="tx1"/>
                </a:solidFill>
              </a:rPr>
              <a:t>(II) Il y a un seul et unique être nécessaire : Dieu (argument à fournir)</a:t>
            </a:r>
            <a:endParaRPr lang="fr-FR" sz="1600" dirty="0">
              <a:solidFill>
                <a:schemeClr val="tx1"/>
              </a:solidFill>
            </a:endParaRPr>
          </a:p>
          <a:p>
            <a:pPr marL="0" indent="0">
              <a:lnSpc>
                <a:spcPts val="1920"/>
              </a:lnSpc>
              <a:spcBef>
                <a:spcPts val="800"/>
              </a:spcBef>
              <a:buNone/>
            </a:pPr>
            <a:r>
              <a:rPr lang="fr-FR" sz="1600" i="1" dirty="0">
                <a:solidFill>
                  <a:schemeClr val="tx1"/>
                </a:solidFill>
              </a:rPr>
              <a:t>(C) Il y a une seule et unique substance : Dieu</a:t>
            </a:r>
            <a:endParaRPr lang="fr-FR" sz="1600" dirty="0">
              <a:solidFill>
                <a:schemeClr val="tx1"/>
              </a:solidFill>
            </a:endParaRPr>
          </a:p>
          <a:p>
            <a:pPr marL="0" indent="0">
              <a:lnSpc>
                <a:spcPts val="1920"/>
              </a:lnSpc>
              <a:spcBef>
                <a:spcPts val="800"/>
              </a:spcBef>
              <a:buNone/>
            </a:pPr>
            <a:r>
              <a:rPr lang="fr-FR" sz="1600" b="1" dirty="0" smtClean="0">
                <a:solidFill>
                  <a:schemeClr val="tx1"/>
                </a:solidFill>
              </a:rPr>
              <a:t>Réponse</a:t>
            </a:r>
            <a:r>
              <a:rPr lang="fr-FR" sz="1600" b="1" dirty="0">
                <a:solidFill>
                  <a:schemeClr val="tx1"/>
                </a:solidFill>
              </a:rPr>
              <a:t> : </a:t>
            </a:r>
            <a:r>
              <a:rPr lang="fr-FR" sz="1600" dirty="0">
                <a:solidFill>
                  <a:schemeClr val="tx1"/>
                </a:solidFill>
              </a:rPr>
              <a:t>(1) est fausse : la notion de substance est introduite par </a:t>
            </a:r>
            <a:r>
              <a:rPr lang="fr-FR" sz="1600" i="1" dirty="0">
                <a:solidFill>
                  <a:schemeClr val="tx1"/>
                </a:solidFill>
              </a:rPr>
              <a:t>exemples</a:t>
            </a:r>
            <a:r>
              <a:rPr lang="fr-FR" sz="1600" dirty="0">
                <a:solidFill>
                  <a:schemeClr val="tx1"/>
                </a:solidFill>
              </a:rPr>
              <a:t>, non par définition à partir de la notion de dépendance existentielle, qui est une simple </a:t>
            </a:r>
            <a:r>
              <a:rPr lang="fr-FR" sz="1600" i="1" dirty="0">
                <a:solidFill>
                  <a:schemeClr val="tx1"/>
                </a:solidFill>
              </a:rPr>
              <a:t>tentative</a:t>
            </a:r>
            <a:r>
              <a:rPr lang="fr-FR" sz="1600" dirty="0">
                <a:solidFill>
                  <a:schemeClr val="tx1"/>
                </a:solidFill>
              </a:rPr>
              <a:t> d’explicitation </a:t>
            </a:r>
          </a:p>
        </p:txBody>
      </p:sp>
    </p:spTree>
    <p:extLst>
      <p:ext uri="{BB962C8B-B14F-4D97-AF65-F5344CB8AC3E}">
        <p14:creationId xmlns:p14="http://schemas.microsoft.com/office/powerpoint/2010/main" val="268968921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L’idée de changement</a:t>
            </a:r>
            <a:endParaRPr lang="fr-FR" dirty="0"/>
          </a:p>
        </p:txBody>
      </p:sp>
      <p:sp>
        <p:nvSpPr>
          <p:cNvPr id="3" name="Espace réservé du contenu 2"/>
          <p:cNvSpPr>
            <a:spLocks noGrp="1"/>
          </p:cNvSpPr>
          <p:nvPr>
            <p:ph idx="1"/>
          </p:nvPr>
        </p:nvSpPr>
        <p:spPr>
          <a:xfrm>
            <a:off x="900112" y="2133601"/>
            <a:ext cx="7345363" cy="4228494"/>
          </a:xfrm>
        </p:spPr>
        <p:txBody>
          <a:bodyPr/>
          <a:lstStyle/>
          <a:p>
            <a:pPr marL="0" indent="0">
              <a:buNone/>
            </a:pPr>
            <a:r>
              <a:rPr lang="fr-FR" u="sng" dirty="0" smtClean="0"/>
              <a:t>Disparition/apparition d’un état de choses</a:t>
            </a:r>
          </a:p>
          <a:p>
            <a:pPr marL="0" indent="0">
              <a:spcBef>
                <a:spcPts val="800"/>
              </a:spcBef>
              <a:buNone/>
            </a:pPr>
            <a:r>
              <a:rPr lang="fr-FR" sz="2000" dirty="0"/>
              <a:t>A </a:t>
            </a:r>
            <a:r>
              <a:rPr lang="fr-FR" sz="2000" dirty="0" smtClean="0"/>
              <a:t>T1 </a:t>
            </a:r>
            <a:r>
              <a:rPr lang="fr-FR" sz="2000" dirty="0"/>
              <a:t>il y a un bloc de marbre (et pas de statue), à </a:t>
            </a:r>
            <a:r>
              <a:rPr lang="fr-FR" sz="2000" dirty="0" smtClean="0"/>
              <a:t>T2 </a:t>
            </a:r>
            <a:r>
              <a:rPr lang="fr-FR" sz="2000" dirty="0"/>
              <a:t>il y a une statue (et pas de bloc de marbre)  </a:t>
            </a:r>
            <a:endParaRPr lang="fr-FR" sz="2000" dirty="0" smtClean="0"/>
          </a:p>
          <a:p>
            <a:pPr marL="0" indent="0">
              <a:buNone/>
            </a:pPr>
            <a:endParaRPr lang="fr-FR" dirty="0"/>
          </a:p>
        </p:txBody>
      </p:sp>
      <p:sp>
        <p:nvSpPr>
          <p:cNvPr id="5" name="Rectangle 4"/>
          <p:cNvSpPr/>
          <p:nvPr/>
        </p:nvSpPr>
        <p:spPr>
          <a:xfrm>
            <a:off x="1560285" y="3573714"/>
            <a:ext cx="1390952" cy="1233715"/>
          </a:xfrm>
          <a:prstGeom prst="rect">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6" name="Ellipse 5"/>
          <p:cNvSpPr/>
          <p:nvPr/>
        </p:nvSpPr>
        <p:spPr>
          <a:xfrm>
            <a:off x="6168570" y="3573714"/>
            <a:ext cx="1216781" cy="1233715"/>
          </a:xfrm>
          <a:prstGeom prst="ellipse">
            <a:avLst/>
          </a:prstGeom>
          <a:ln w="6350" cmpd="sng"/>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8" name="ZoneTexte 7"/>
          <p:cNvSpPr txBox="1"/>
          <p:nvPr/>
        </p:nvSpPr>
        <p:spPr>
          <a:xfrm>
            <a:off x="1403046" y="4904192"/>
            <a:ext cx="1790096" cy="369332"/>
          </a:xfrm>
          <a:prstGeom prst="rect">
            <a:avLst/>
          </a:prstGeom>
          <a:noFill/>
        </p:spPr>
        <p:txBody>
          <a:bodyPr wrap="square" rtlCol="0">
            <a:spAutoFit/>
          </a:bodyPr>
          <a:lstStyle/>
          <a:p>
            <a:r>
              <a:rPr lang="fr-FR" dirty="0" smtClean="0"/>
              <a:t>Bloc de marbre</a:t>
            </a:r>
            <a:endParaRPr lang="fr-FR" dirty="0"/>
          </a:p>
        </p:txBody>
      </p:sp>
      <p:sp>
        <p:nvSpPr>
          <p:cNvPr id="9" name="ZoneTexte 8"/>
          <p:cNvSpPr txBox="1"/>
          <p:nvPr/>
        </p:nvSpPr>
        <p:spPr>
          <a:xfrm>
            <a:off x="5975047" y="4904192"/>
            <a:ext cx="1862666" cy="369332"/>
          </a:xfrm>
          <a:prstGeom prst="rect">
            <a:avLst/>
          </a:prstGeom>
          <a:noFill/>
        </p:spPr>
        <p:txBody>
          <a:bodyPr wrap="square" rtlCol="0">
            <a:spAutoFit/>
          </a:bodyPr>
          <a:lstStyle/>
          <a:p>
            <a:r>
              <a:rPr lang="fr-FR" dirty="0" smtClean="0"/>
              <a:t>Statue de César</a:t>
            </a:r>
            <a:endParaRPr lang="fr-FR" dirty="0"/>
          </a:p>
        </p:txBody>
      </p:sp>
      <p:cxnSp>
        <p:nvCxnSpPr>
          <p:cNvPr id="11" name="Connecteur droit avec flèche 10"/>
          <p:cNvCxnSpPr>
            <a:endCxn id="6" idx="2"/>
          </p:cNvCxnSpPr>
          <p:nvPr/>
        </p:nvCxnSpPr>
        <p:spPr>
          <a:xfrm flipV="1">
            <a:off x="2951237" y="4190572"/>
            <a:ext cx="3217333" cy="1"/>
          </a:xfrm>
          <a:prstGeom prst="straightConnector1">
            <a:avLst/>
          </a:prstGeom>
          <a:ln w="6350" cmpd="sng">
            <a:prstDash val="dash"/>
            <a:tailEnd type="arrow"/>
          </a:ln>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a:off x="1560285" y="5593620"/>
            <a:ext cx="5825066" cy="0"/>
          </a:xfrm>
          <a:prstGeom prst="line">
            <a:avLst/>
          </a:prstGeom>
          <a:ln w="6350"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14" name="Ellipse 13"/>
          <p:cNvSpPr/>
          <p:nvPr/>
        </p:nvSpPr>
        <p:spPr>
          <a:xfrm>
            <a:off x="2298094" y="5484764"/>
            <a:ext cx="145143" cy="154576"/>
          </a:xfrm>
          <a:prstGeom prst="ellipse">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7" name="Ellipse 16"/>
          <p:cNvSpPr/>
          <p:nvPr/>
        </p:nvSpPr>
        <p:spPr>
          <a:xfrm>
            <a:off x="6712856" y="5484764"/>
            <a:ext cx="181429" cy="1545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8" name="ZoneTexte 17"/>
          <p:cNvSpPr txBox="1"/>
          <p:nvPr/>
        </p:nvSpPr>
        <p:spPr>
          <a:xfrm>
            <a:off x="2053165" y="5944382"/>
            <a:ext cx="489857" cy="369332"/>
          </a:xfrm>
          <a:prstGeom prst="rect">
            <a:avLst/>
          </a:prstGeom>
          <a:noFill/>
        </p:spPr>
        <p:txBody>
          <a:bodyPr wrap="square" rtlCol="0">
            <a:spAutoFit/>
          </a:bodyPr>
          <a:lstStyle/>
          <a:p>
            <a:r>
              <a:rPr lang="fr-FR" dirty="0" smtClean="0"/>
              <a:t>T1</a:t>
            </a:r>
            <a:endParaRPr lang="fr-FR" dirty="0"/>
          </a:p>
        </p:txBody>
      </p:sp>
      <p:sp>
        <p:nvSpPr>
          <p:cNvPr id="20" name="ZoneTexte 19"/>
          <p:cNvSpPr txBox="1"/>
          <p:nvPr/>
        </p:nvSpPr>
        <p:spPr>
          <a:xfrm>
            <a:off x="6567713" y="5944382"/>
            <a:ext cx="532191" cy="369332"/>
          </a:xfrm>
          <a:prstGeom prst="rect">
            <a:avLst/>
          </a:prstGeom>
          <a:noFill/>
        </p:spPr>
        <p:txBody>
          <a:bodyPr wrap="square" rtlCol="0">
            <a:spAutoFit/>
          </a:bodyPr>
          <a:lstStyle/>
          <a:p>
            <a:r>
              <a:rPr lang="fr-FR" dirty="0" smtClean="0"/>
              <a:t>T2</a:t>
            </a:r>
            <a:endParaRPr lang="fr-FR" dirty="0"/>
          </a:p>
        </p:txBody>
      </p:sp>
      <p:sp>
        <p:nvSpPr>
          <p:cNvPr id="21" name="ZoneTexte 20"/>
          <p:cNvSpPr txBox="1"/>
          <p:nvPr/>
        </p:nvSpPr>
        <p:spPr>
          <a:xfrm>
            <a:off x="4172856" y="5916954"/>
            <a:ext cx="1028095" cy="369332"/>
          </a:xfrm>
          <a:prstGeom prst="rect">
            <a:avLst/>
          </a:prstGeom>
          <a:noFill/>
        </p:spPr>
        <p:txBody>
          <a:bodyPr wrap="square" rtlCol="0">
            <a:spAutoFit/>
          </a:bodyPr>
          <a:lstStyle/>
          <a:p>
            <a:r>
              <a:rPr lang="fr-FR" dirty="0" smtClean="0"/>
              <a:t>Temps</a:t>
            </a:r>
            <a:endParaRPr lang="fr-FR" dirty="0"/>
          </a:p>
        </p:txBody>
      </p:sp>
    </p:spTree>
    <p:extLst>
      <p:ext uri="{BB962C8B-B14F-4D97-AF65-F5344CB8AC3E}">
        <p14:creationId xmlns:p14="http://schemas.microsoft.com/office/powerpoint/2010/main" val="400094276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Trois cas distincts</a:t>
            </a:r>
            <a:endParaRPr lang="fr-FR" dirty="0"/>
          </a:p>
        </p:txBody>
      </p:sp>
      <p:sp>
        <p:nvSpPr>
          <p:cNvPr id="3" name="Espace réservé du contenu 2"/>
          <p:cNvSpPr>
            <a:spLocks noGrp="1"/>
          </p:cNvSpPr>
          <p:nvPr>
            <p:ph idx="1"/>
          </p:nvPr>
        </p:nvSpPr>
        <p:spPr>
          <a:xfrm>
            <a:off x="900112" y="1753810"/>
            <a:ext cx="7639126" cy="4499428"/>
          </a:xfrm>
        </p:spPr>
        <p:txBody>
          <a:bodyPr anchor="ctr">
            <a:normAutofit/>
          </a:bodyPr>
          <a:lstStyle/>
          <a:p>
            <a:pPr marL="0" indent="0">
              <a:lnSpc>
                <a:spcPts val="2880"/>
              </a:lnSpc>
              <a:spcBef>
                <a:spcPts val="1400"/>
              </a:spcBef>
              <a:buNone/>
            </a:pPr>
            <a:r>
              <a:rPr lang="fr-FR" dirty="0"/>
              <a:t>1) Ce cheval est maigre, puis n’est pas maigre (est gros) : apparition/disparition d’une caractéristique </a:t>
            </a:r>
            <a:r>
              <a:rPr lang="fr-FR" dirty="0" smtClean="0"/>
              <a:t>du </a:t>
            </a:r>
            <a:r>
              <a:rPr lang="fr-FR" dirty="0"/>
              <a:t>cheval </a:t>
            </a:r>
            <a:r>
              <a:rPr lang="fr-FR" dirty="0" smtClean="0"/>
              <a:t> (altération</a:t>
            </a:r>
            <a:r>
              <a:rPr lang="fr-FR" dirty="0" smtClean="0"/>
              <a:t>)</a:t>
            </a:r>
            <a:endParaRPr lang="fr-FR" dirty="0"/>
          </a:p>
        </p:txBody>
      </p:sp>
    </p:spTree>
    <p:extLst>
      <p:ext uri="{BB962C8B-B14F-4D97-AF65-F5344CB8AC3E}">
        <p14:creationId xmlns:p14="http://schemas.microsoft.com/office/powerpoint/2010/main" val="263665370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Altération</a:t>
            </a:r>
            <a:endParaRPr lang="fr-FR" dirty="0"/>
          </a:p>
        </p:txBody>
      </p:sp>
      <p:pic>
        <p:nvPicPr>
          <p:cNvPr id="4" name="Espace réservé du contenu 3"/>
          <p:cNvPicPr>
            <a:picLocks noGrp="1" noChangeAspect="1"/>
          </p:cNvPicPr>
          <p:nvPr>
            <p:ph idx="1"/>
          </p:nvPr>
        </p:nvPicPr>
        <p:blipFill rotWithShape="1">
          <a:blip r:embed="rId2"/>
          <a:srcRect l="-43155" t="-7886" r="-215229" b="-20299"/>
          <a:stretch/>
        </p:blipFill>
        <p:spPr>
          <a:xfrm>
            <a:off x="3086808" y="1886858"/>
            <a:ext cx="4545288" cy="4886476"/>
          </a:xfrm>
        </p:spPr>
      </p:pic>
      <p:pic>
        <p:nvPicPr>
          <p:cNvPr id="5" name="Espace réservé du contenu 3"/>
          <p:cNvPicPr>
            <a:picLocks noChangeAspect="1"/>
          </p:cNvPicPr>
          <p:nvPr/>
        </p:nvPicPr>
        <p:blipFill rotWithShape="1">
          <a:blip r:embed="rId2"/>
          <a:srcRect l="-43155" t="-7886" r="-215229" b="-20299"/>
          <a:stretch/>
        </p:blipFill>
        <p:spPr>
          <a:xfrm>
            <a:off x="2633187" y="1453848"/>
            <a:ext cx="8360230" cy="5387219"/>
          </a:xfrm>
          <a:prstGeom prst="rect">
            <a:avLst/>
          </a:prstGeom>
        </p:spPr>
      </p:pic>
    </p:spTree>
    <p:extLst>
      <p:ext uri="{BB962C8B-B14F-4D97-AF65-F5344CB8AC3E}">
        <p14:creationId xmlns:p14="http://schemas.microsoft.com/office/powerpoint/2010/main" val="18434973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nodeType="clickEffect">
                                  <p:stCondLst>
                                    <p:cond delay="0"/>
                                  </p:stCondLst>
                                  <p:childTnLst>
                                    <p:animEffect transition="out" filter="dissolve">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par>
                                <p:cTn id="8" presetID="9"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Trois cas distincts</a:t>
            </a:r>
            <a:endParaRPr lang="fr-FR" dirty="0"/>
          </a:p>
        </p:txBody>
      </p:sp>
      <p:sp>
        <p:nvSpPr>
          <p:cNvPr id="3" name="Espace réservé du contenu 2"/>
          <p:cNvSpPr>
            <a:spLocks noGrp="1"/>
          </p:cNvSpPr>
          <p:nvPr>
            <p:ph idx="1"/>
          </p:nvPr>
        </p:nvSpPr>
        <p:spPr>
          <a:xfrm>
            <a:off x="900112" y="1753810"/>
            <a:ext cx="7639126" cy="4499428"/>
          </a:xfrm>
        </p:spPr>
        <p:txBody>
          <a:bodyPr anchor="ctr">
            <a:normAutofit/>
          </a:bodyPr>
          <a:lstStyle/>
          <a:p>
            <a:pPr marL="0" indent="0">
              <a:lnSpc>
                <a:spcPts val="2880"/>
              </a:lnSpc>
              <a:spcBef>
                <a:spcPts val="1400"/>
              </a:spcBef>
              <a:buNone/>
            </a:pPr>
            <a:r>
              <a:rPr lang="fr-FR" dirty="0">
                <a:solidFill>
                  <a:schemeClr val="bg2">
                    <a:lumMod val="60000"/>
                    <a:lumOff val="40000"/>
                  </a:schemeClr>
                </a:solidFill>
              </a:rPr>
              <a:t>1) Ce cheval est maigre, puis n’est pas maigre (est gros) : apparition/disparition d’une caractéristique </a:t>
            </a:r>
            <a:r>
              <a:rPr lang="fr-FR" dirty="0" smtClean="0">
                <a:solidFill>
                  <a:schemeClr val="bg2">
                    <a:lumMod val="60000"/>
                    <a:lumOff val="40000"/>
                  </a:schemeClr>
                </a:solidFill>
              </a:rPr>
              <a:t>du </a:t>
            </a:r>
            <a:r>
              <a:rPr lang="fr-FR" dirty="0">
                <a:solidFill>
                  <a:schemeClr val="bg2">
                    <a:lumMod val="60000"/>
                    <a:lumOff val="40000"/>
                  </a:schemeClr>
                </a:solidFill>
              </a:rPr>
              <a:t>cheval </a:t>
            </a:r>
            <a:r>
              <a:rPr lang="fr-FR" dirty="0" smtClean="0">
                <a:solidFill>
                  <a:schemeClr val="bg2">
                    <a:lumMod val="60000"/>
                    <a:lumOff val="40000"/>
                  </a:schemeClr>
                </a:solidFill>
              </a:rPr>
              <a:t> (altération)</a:t>
            </a:r>
            <a:endParaRPr lang="fr-FR" dirty="0">
              <a:solidFill>
                <a:schemeClr val="bg2">
                  <a:lumMod val="60000"/>
                  <a:lumOff val="40000"/>
                </a:schemeClr>
              </a:solidFill>
            </a:endParaRPr>
          </a:p>
          <a:p>
            <a:pPr marL="0" indent="0">
              <a:lnSpc>
                <a:spcPts val="2880"/>
              </a:lnSpc>
              <a:spcBef>
                <a:spcPts val="1400"/>
              </a:spcBef>
              <a:buNone/>
            </a:pPr>
            <a:r>
              <a:rPr lang="fr-FR" dirty="0"/>
              <a:t>2) Il n’y a dans ce champ que deux chevaux, un mâle et une jument, puis il y a un troisième cheval (puis il n’y en a plus qu’un et un cadavre de cheval) : apparition/disparition d’un </a:t>
            </a:r>
            <a:r>
              <a:rPr lang="fr-FR" dirty="0" smtClean="0"/>
              <a:t>cheval (génération-corruption</a:t>
            </a:r>
            <a:r>
              <a:rPr lang="fr-FR" dirty="0" smtClean="0"/>
              <a:t>)</a:t>
            </a:r>
            <a:endParaRPr lang="fr-FR" dirty="0"/>
          </a:p>
        </p:txBody>
      </p:sp>
    </p:spTree>
    <p:extLst>
      <p:ext uri="{BB962C8B-B14F-4D97-AF65-F5344CB8AC3E}">
        <p14:creationId xmlns:p14="http://schemas.microsoft.com/office/powerpoint/2010/main" val="251865312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Génération-corruption</a:t>
            </a:r>
            <a:endParaRPr lang="fr-FR" dirty="0"/>
          </a:p>
        </p:txBody>
      </p:sp>
      <p:pic>
        <p:nvPicPr>
          <p:cNvPr id="4" name="Espace réservé du contenu 3"/>
          <p:cNvPicPr>
            <a:picLocks noGrp="1" noChangeAspect="1"/>
          </p:cNvPicPr>
          <p:nvPr>
            <p:ph idx="1"/>
          </p:nvPr>
        </p:nvPicPr>
        <p:blipFill rotWithShape="1">
          <a:blip r:embed="rId2"/>
          <a:srcRect l="-43155" t="-7886" r="-215229" b="-20299"/>
          <a:stretch/>
        </p:blipFill>
        <p:spPr>
          <a:xfrm>
            <a:off x="4683379" y="1765905"/>
            <a:ext cx="7230577" cy="3870476"/>
          </a:xfrm>
        </p:spPr>
      </p:pic>
      <p:pic>
        <p:nvPicPr>
          <p:cNvPr id="5" name="Espace réservé du contenu 3"/>
          <p:cNvPicPr>
            <a:picLocks noChangeAspect="1"/>
          </p:cNvPicPr>
          <p:nvPr/>
        </p:nvPicPr>
        <p:blipFill rotWithShape="1">
          <a:blip r:embed="rId2"/>
          <a:srcRect l="-43155" t="-7886" r="-215229" b="-20299"/>
          <a:stretch/>
        </p:blipFill>
        <p:spPr>
          <a:xfrm>
            <a:off x="3193938" y="2351315"/>
            <a:ext cx="4600452" cy="2462589"/>
          </a:xfrm>
          <a:prstGeom prst="rect">
            <a:avLst/>
          </a:prstGeom>
        </p:spPr>
      </p:pic>
      <p:pic>
        <p:nvPicPr>
          <p:cNvPr id="6" name="Espace réservé du contenu 3"/>
          <p:cNvPicPr>
            <a:picLocks noChangeAspect="1"/>
          </p:cNvPicPr>
          <p:nvPr/>
        </p:nvPicPr>
        <p:blipFill rotWithShape="1">
          <a:blip r:embed="rId2"/>
          <a:srcRect l="-43155" t="-7886" r="-215229" b="-20299"/>
          <a:stretch/>
        </p:blipFill>
        <p:spPr>
          <a:xfrm>
            <a:off x="-86982" y="2319868"/>
            <a:ext cx="7230577" cy="3870476"/>
          </a:xfrm>
          <a:prstGeom prst="rect">
            <a:avLst/>
          </a:prstGeom>
        </p:spPr>
      </p:pic>
      <p:pic>
        <p:nvPicPr>
          <p:cNvPr id="7" name="Espace réservé du contenu 3"/>
          <p:cNvPicPr>
            <a:picLocks noChangeAspect="1"/>
          </p:cNvPicPr>
          <p:nvPr/>
        </p:nvPicPr>
        <p:blipFill rotWithShape="1">
          <a:blip r:embed="rId2"/>
          <a:srcRect l="-43155" t="-7886" r="-215229" b="-20299"/>
          <a:stretch/>
        </p:blipFill>
        <p:spPr>
          <a:xfrm rot="16556488">
            <a:off x="-1036483" y="1308006"/>
            <a:ext cx="7230577" cy="3870476"/>
          </a:xfrm>
          <a:prstGeom prst="rect">
            <a:avLst/>
          </a:prstGeom>
        </p:spPr>
      </p:pic>
    </p:spTree>
    <p:extLst>
      <p:ext uri="{BB962C8B-B14F-4D97-AF65-F5344CB8AC3E}">
        <p14:creationId xmlns:p14="http://schemas.microsoft.com/office/powerpoint/2010/main" val="19993575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nodeType="clickEffect">
                                  <p:stCondLst>
                                    <p:cond delay="0"/>
                                  </p:stCondLst>
                                  <p:childTnLst>
                                    <p:animEffect transition="out" filter="dissolve">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par>
                                <p:cTn id="13" presetID="9"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ssolve">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Trois cas distincts</a:t>
            </a:r>
            <a:endParaRPr lang="fr-FR" dirty="0"/>
          </a:p>
        </p:txBody>
      </p:sp>
      <p:sp>
        <p:nvSpPr>
          <p:cNvPr id="3" name="Espace réservé du contenu 2"/>
          <p:cNvSpPr>
            <a:spLocks noGrp="1"/>
          </p:cNvSpPr>
          <p:nvPr>
            <p:ph idx="1"/>
          </p:nvPr>
        </p:nvSpPr>
        <p:spPr>
          <a:xfrm>
            <a:off x="900112" y="1753810"/>
            <a:ext cx="7639126" cy="4499428"/>
          </a:xfrm>
        </p:spPr>
        <p:txBody>
          <a:bodyPr anchor="ctr">
            <a:normAutofit/>
          </a:bodyPr>
          <a:lstStyle/>
          <a:p>
            <a:pPr marL="0" indent="0">
              <a:lnSpc>
                <a:spcPts val="2880"/>
              </a:lnSpc>
              <a:spcBef>
                <a:spcPts val="1400"/>
              </a:spcBef>
              <a:buNone/>
            </a:pPr>
            <a:r>
              <a:rPr lang="fr-FR" dirty="0">
                <a:solidFill>
                  <a:schemeClr val="bg2">
                    <a:lumMod val="60000"/>
                    <a:lumOff val="40000"/>
                  </a:schemeClr>
                </a:solidFill>
              </a:rPr>
              <a:t>1) Ce cheval est maigre, puis n’est pas maigre (est gros) : apparition/disparition d’une caractéristique </a:t>
            </a:r>
            <a:r>
              <a:rPr lang="fr-FR" dirty="0" smtClean="0">
                <a:solidFill>
                  <a:schemeClr val="bg2">
                    <a:lumMod val="60000"/>
                    <a:lumOff val="40000"/>
                  </a:schemeClr>
                </a:solidFill>
              </a:rPr>
              <a:t>du </a:t>
            </a:r>
            <a:r>
              <a:rPr lang="fr-FR" dirty="0">
                <a:solidFill>
                  <a:schemeClr val="bg2">
                    <a:lumMod val="60000"/>
                    <a:lumOff val="40000"/>
                  </a:schemeClr>
                </a:solidFill>
              </a:rPr>
              <a:t>cheval </a:t>
            </a:r>
            <a:r>
              <a:rPr lang="fr-FR" dirty="0" smtClean="0">
                <a:solidFill>
                  <a:schemeClr val="bg2">
                    <a:lumMod val="60000"/>
                    <a:lumOff val="40000"/>
                  </a:schemeClr>
                </a:solidFill>
              </a:rPr>
              <a:t> (altération)</a:t>
            </a:r>
            <a:endParaRPr lang="fr-FR" dirty="0">
              <a:solidFill>
                <a:schemeClr val="bg2">
                  <a:lumMod val="60000"/>
                  <a:lumOff val="40000"/>
                </a:schemeClr>
              </a:solidFill>
            </a:endParaRPr>
          </a:p>
          <a:p>
            <a:pPr marL="0" indent="0">
              <a:lnSpc>
                <a:spcPts val="2880"/>
              </a:lnSpc>
              <a:spcBef>
                <a:spcPts val="1400"/>
              </a:spcBef>
              <a:buNone/>
            </a:pPr>
            <a:r>
              <a:rPr lang="fr-FR" dirty="0">
                <a:solidFill>
                  <a:srgbClr val="B0BCC1"/>
                </a:solidFill>
              </a:rPr>
              <a:t>2) Il n’y a dans ce champ que deux chevaux, un mâle et une jument, puis il y a un troisième cheval (puis il n’y en a plus qu’un et un cadavre de cheval) : apparition/disparition d’un </a:t>
            </a:r>
            <a:r>
              <a:rPr lang="fr-FR" dirty="0" smtClean="0">
                <a:solidFill>
                  <a:srgbClr val="B0BCC1"/>
                </a:solidFill>
              </a:rPr>
              <a:t>cheval (génération-corruption</a:t>
            </a:r>
            <a:r>
              <a:rPr lang="fr-FR" dirty="0" smtClean="0">
                <a:solidFill>
                  <a:srgbClr val="B0BCC1"/>
                </a:solidFill>
              </a:rPr>
              <a:t>)</a:t>
            </a:r>
          </a:p>
          <a:p>
            <a:pPr marL="0" indent="0">
              <a:lnSpc>
                <a:spcPts val="2880"/>
              </a:lnSpc>
              <a:spcBef>
                <a:spcPts val="1400"/>
              </a:spcBef>
              <a:buNone/>
            </a:pPr>
            <a:r>
              <a:rPr lang="fr-FR" dirty="0" smtClean="0"/>
              <a:t>3) Il n’y a pas de cheval dans le champ à </a:t>
            </a:r>
            <a:r>
              <a:rPr lang="fr-FR" dirty="0" err="1" smtClean="0"/>
              <a:t>t</a:t>
            </a:r>
            <a:r>
              <a:rPr lang="fr-FR" dirty="0" smtClean="0"/>
              <a:t>, et à </a:t>
            </a:r>
            <a:r>
              <a:rPr lang="fr-FR" dirty="0" err="1" smtClean="0"/>
              <a:t>t+n</a:t>
            </a:r>
            <a:r>
              <a:rPr lang="fr-FR" dirty="0" smtClean="0"/>
              <a:t> alors que rien d’autre n’a lieu (ni processus, ni déplacement), tout d’un coup, il y a un cheval (apparition soudaine: création?)</a:t>
            </a:r>
            <a:endParaRPr lang="fr-FR" dirty="0"/>
          </a:p>
        </p:txBody>
      </p:sp>
    </p:spTree>
    <p:extLst>
      <p:ext uri="{BB962C8B-B14F-4D97-AF65-F5344CB8AC3E}">
        <p14:creationId xmlns:p14="http://schemas.microsoft.com/office/powerpoint/2010/main" val="2313095182"/>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Capital">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17914</TotalTime>
  <Words>917</Words>
  <Application>Microsoft Macintosh PowerPoint</Application>
  <PresentationFormat>Présentation à l'écran (4:3)</PresentationFormat>
  <Paragraphs>211</Paragraphs>
  <Slides>36</Slides>
  <Notes>2</Notes>
  <HiddenSlides>0</HiddenSlides>
  <MMClips>0</MMClips>
  <ScaleCrop>false</ScaleCrop>
  <HeadingPairs>
    <vt:vector size="4" baseType="variant">
      <vt:variant>
        <vt:lpstr>Thème</vt:lpstr>
      </vt:variant>
      <vt:variant>
        <vt:i4>1</vt:i4>
      </vt:variant>
      <vt:variant>
        <vt:lpstr>Titres des diapositives</vt:lpstr>
      </vt:variant>
      <vt:variant>
        <vt:i4>36</vt:i4>
      </vt:variant>
    </vt:vector>
  </HeadingPairs>
  <TitlesOfParts>
    <vt:vector size="37" baseType="lpstr">
      <vt:lpstr>Capital</vt:lpstr>
      <vt:lpstr>Métaphysique  Substances et attributs</vt:lpstr>
      <vt:lpstr>Plan du chapitre</vt:lpstr>
      <vt:lpstr>Substances et attributs  3. Substance et changement </vt:lpstr>
      <vt:lpstr>L’idée de changement</vt:lpstr>
      <vt:lpstr>Trois cas distincts</vt:lpstr>
      <vt:lpstr>Altération</vt:lpstr>
      <vt:lpstr>Trois cas distincts</vt:lpstr>
      <vt:lpstr>Génération-corruption</vt:lpstr>
      <vt:lpstr>Trois cas distincts</vt:lpstr>
      <vt:lpstr>Création-annihilation</vt:lpstr>
      <vt:lpstr>Trois cas distincts</vt:lpstr>
      <vt:lpstr>Idée de substrat</vt:lpstr>
      <vt:lpstr>Idée de substrat</vt:lpstr>
      <vt:lpstr>Idée de substrat</vt:lpstr>
      <vt:lpstr>Cas particuliers</vt:lpstr>
      <vt:lpstr>Changement et substrat</vt:lpstr>
      <vt:lpstr>Définition générale du changement </vt:lpstr>
      <vt:lpstr>Changement extrinsèque</vt:lpstr>
      <vt:lpstr>Inhérence et caractérisation</vt:lpstr>
      <vt:lpstr>Hylémorphisme</vt:lpstr>
      <vt:lpstr>Deux types de changements</vt:lpstr>
      <vt:lpstr>Deux matières - sujets de changement </vt:lpstr>
      <vt:lpstr>Deux formes, deux composés</vt:lpstr>
      <vt:lpstr>Changement accidentel</vt:lpstr>
      <vt:lpstr>Changement substantiel</vt:lpstr>
      <vt:lpstr>Définition du changement</vt:lpstr>
      <vt:lpstr>Deux individus composés</vt:lpstr>
      <vt:lpstr>Les composés</vt:lpstr>
      <vt:lpstr>Substance et unité accidentelle</vt:lpstr>
      <vt:lpstr>Double composition</vt:lpstr>
      <vt:lpstr>Substances et attributs  4. Annexe: les conceptions empiriste et rationaliste de la substance  </vt:lpstr>
      <vt:lpstr>La conception empiriste de la substance </vt:lpstr>
      <vt:lpstr>La conception empiriste de la substance </vt:lpstr>
      <vt:lpstr>La conception rationaliste de la substance </vt:lpstr>
      <vt:lpstr>La conception rationaliste de la substance </vt:lpstr>
      <vt:lpstr>Reconstruction de l’argument spinoziste pour le monisme (J-B Guillon)</vt:lpstr>
    </vt:vector>
  </TitlesOfParts>
  <Company>Université de Nantes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Métaphysique  Substances et attributs</dc:title>
  <dc:creator>Cyrille Michon</dc:creator>
  <cp:lastModifiedBy>Cyrille Michon</cp:lastModifiedBy>
  <cp:revision>66</cp:revision>
  <cp:lastPrinted>2016-02-03T13:01:08Z</cp:lastPrinted>
  <dcterms:created xsi:type="dcterms:W3CDTF">2016-02-03T10:16:51Z</dcterms:created>
  <dcterms:modified xsi:type="dcterms:W3CDTF">2017-02-15T11:12:08Z</dcterms:modified>
</cp:coreProperties>
</file>