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58" r:id="rId4"/>
    <p:sldId id="259" r:id="rId5"/>
    <p:sldId id="306" r:id="rId6"/>
    <p:sldId id="261" r:id="rId7"/>
    <p:sldId id="260" r:id="rId8"/>
    <p:sldId id="262" r:id="rId9"/>
    <p:sldId id="263" r:id="rId10"/>
    <p:sldId id="264" r:id="rId11"/>
    <p:sldId id="308" r:id="rId12"/>
    <p:sldId id="307" r:id="rId13"/>
    <p:sldId id="309" r:id="rId14"/>
    <p:sldId id="268" r:id="rId15"/>
    <p:sldId id="310" r:id="rId16"/>
    <p:sldId id="269" r:id="rId17"/>
    <p:sldId id="270" r:id="rId18"/>
    <p:sldId id="271" r:id="rId19"/>
    <p:sldId id="272" r:id="rId20"/>
    <p:sldId id="273" r:id="rId21"/>
    <p:sldId id="274"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5" d="100"/>
          <a:sy n="105" d="100"/>
        </p:scale>
        <p:origin x="-1368"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Arial"/>
                <a:ea typeface="+mj-ea"/>
                <a:cs typeface="+mj-cs"/>
              </a:defRPr>
            </a:lvl1pPr>
          </a:lstStyle>
          <a:p>
            <a:r>
              <a:rPr lang="fr-FR" dirty="0" smtClean="0"/>
              <a:t>Cliquez et modifiez le titre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Arial"/>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dirty="0"/>
          </a:p>
        </p:txBody>
      </p:sp>
      <p:sp>
        <p:nvSpPr>
          <p:cNvPr id="4" name="Date Placeholder 3"/>
          <p:cNvSpPr>
            <a:spLocks noGrp="1"/>
          </p:cNvSpPr>
          <p:nvPr>
            <p:ph type="dt" sz="half" idx="10"/>
          </p:nvPr>
        </p:nvSpPr>
        <p:spPr>
          <a:xfrm>
            <a:off x="573741" y="6122894"/>
            <a:ext cx="2133600" cy="259317"/>
          </a:xfrm>
        </p:spPr>
        <p:txBody>
          <a:bodyPr/>
          <a:lstStyle/>
          <a:p>
            <a:fld id="{7D290233-0DD1-4A80-BB1E-9ADC3556DBB6}" type="datetimeFigureOut">
              <a:rPr lang="en-US" smtClean="0"/>
              <a:t>08/02/17</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 image et légende">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08/02/17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fr-FR"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fr-FR" smtClean="0"/>
              <a:t>Cliquez et modifiez le titre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08/02/17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fr-FR" smtClean="0"/>
              <a:t>Cliquez et modifiez le titre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08/02/17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08/02/17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fr-FR" smtClean="0"/>
              <a:t>Cliquez et modifiez le titre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08/02/17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08/02/17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fr-FR" smtClean="0"/>
              <a:t>Cliquez et modifiez le titre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569259" y="6122894"/>
            <a:ext cx="2133600" cy="259317"/>
          </a:xfrm>
        </p:spPr>
        <p:txBody>
          <a:bodyPr/>
          <a:lstStyle/>
          <a:p>
            <a:fld id="{7D290233-0DD1-4A80-BB1E-9ADC3556DBB6}" type="datetimeFigureOut">
              <a:rPr lang="en-US" smtClean="0"/>
              <a:t>08/02/17</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fr-FR" smtClean="0"/>
              <a:t>Cliquez et modifiez le titre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7D290233-0DD1-4A80-BB1E-9ADC3556DBB6}" type="datetimeFigureOut">
              <a:rPr lang="en-US" smtClean="0"/>
              <a:t>08/02/17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7D290233-0DD1-4A80-BB1E-9ADC3556DBB6}" type="datetimeFigureOut">
              <a:rPr lang="en-US" smtClean="0"/>
              <a:t>08/02/17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7D290233-0DD1-4A80-BB1E-9ADC3556DBB6}" type="datetimeFigureOut">
              <a:rPr lang="en-US" smtClean="0"/>
              <a:t>08/02/17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7D290233-0DD1-4A80-BB1E-9ADC3556DBB6}" type="datetimeFigureOut">
              <a:rPr lang="en-US" smtClean="0"/>
              <a:t>08/02/17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7D290233-0DD1-4A80-BB1E-9ADC3556DBB6}" type="datetimeFigureOut">
              <a:rPr lang="en-US" smtClean="0"/>
              <a:t>08/02/17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08/02/17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fr-FR" dirty="0" smtClean="0"/>
              <a:t>Cliquez et modifiez le titre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D290233-0DD1-4A80-BB1E-9ADC3556DBB6}" type="datetimeFigureOut">
              <a:rPr lang="en-US" smtClean="0"/>
              <a:t>08/02/17</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Arial"/>
                <a:ea typeface="+mn-ea"/>
                <a:cs typeface="+mn-cs"/>
              </a:defRPr>
            </a:lvl1pPr>
          </a:lstStyle>
          <a:p>
            <a:fld id="{CFE4BAC9-6D41-4691-9299-18EF07EF017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Arial"/>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Arial"/>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Arial"/>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Arial"/>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Arial"/>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Arial"/>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14400" y="1123950"/>
            <a:ext cx="7342188" cy="3376720"/>
          </a:xfrm>
        </p:spPr>
        <p:txBody>
          <a:bodyPr/>
          <a:lstStyle/>
          <a:p>
            <a:r>
              <a:rPr lang="fr-FR" dirty="0" smtClean="0"/>
              <a:t>Métaphysique</a:t>
            </a:r>
            <a:br>
              <a:rPr lang="fr-FR" dirty="0" smtClean="0"/>
            </a:br>
            <a:r>
              <a:rPr lang="fr-FR" dirty="0" smtClean="0"/>
              <a:t/>
            </a:r>
            <a:br>
              <a:rPr lang="fr-FR" dirty="0" smtClean="0"/>
            </a:br>
            <a:r>
              <a:rPr lang="fr-FR" dirty="0" smtClean="0"/>
              <a:t>Substances et attributs</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404066468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3707" y="1371599"/>
            <a:ext cx="8545213" cy="3263153"/>
          </a:xfrm>
        </p:spPr>
        <p:txBody>
          <a:bodyPr/>
          <a:lstStyle/>
          <a:p>
            <a:r>
              <a:rPr lang="fr-FR" sz="4800" dirty="0" smtClean="0"/>
              <a:t>Substances et attributs</a:t>
            </a:r>
            <a:br>
              <a:rPr lang="fr-FR" sz="4800" dirty="0" smtClean="0"/>
            </a:br>
            <a:r>
              <a:rPr lang="fr-FR" sz="4800" dirty="0" smtClean="0"/>
              <a:t> </a:t>
            </a:r>
            <a:br>
              <a:rPr lang="fr-FR" sz="4800" dirty="0" smtClean="0"/>
            </a:br>
            <a:r>
              <a:rPr lang="fr-FR" sz="4800" dirty="0" smtClean="0"/>
              <a:t>2. Substance et prédication</a:t>
            </a:r>
            <a:endParaRPr lang="fr-FR" sz="4800" dirty="0"/>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39647734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carré ontologique</a:t>
            </a:r>
          </a:p>
        </p:txBody>
      </p:sp>
      <p:sp>
        <p:nvSpPr>
          <p:cNvPr id="3" name="Espace réservé du contenu 2"/>
          <p:cNvSpPr>
            <a:spLocks noGrp="1"/>
          </p:cNvSpPr>
          <p:nvPr>
            <p:ph idx="1"/>
          </p:nvPr>
        </p:nvSpPr>
        <p:spPr>
          <a:xfrm>
            <a:off x="900112" y="1923143"/>
            <a:ext cx="7345363" cy="4318000"/>
          </a:xfrm>
        </p:spPr>
        <p:txBody>
          <a:bodyPr>
            <a:normAutofit fontScale="92500"/>
          </a:bodyPr>
          <a:lstStyle/>
          <a:p>
            <a:pPr marL="0" indent="0">
              <a:lnSpc>
                <a:spcPts val="2640"/>
              </a:lnSpc>
              <a:buNone/>
            </a:pPr>
            <a:r>
              <a:rPr lang="fr-FR" dirty="0"/>
              <a:t>Parmi les êtres, les uns sont </a:t>
            </a:r>
            <a:r>
              <a:rPr lang="fr-FR" u="sng" dirty="0"/>
              <a:t>affirmés d’un sujet</a:t>
            </a:r>
            <a:r>
              <a:rPr lang="fr-FR" dirty="0"/>
              <a:t>, tout en n’étant </a:t>
            </a:r>
            <a:r>
              <a:rPr lang="fr-FR" u="sng" dirty="0"/>
              <a:t>dans aucun sujet</a:t>
            </a:r>
            <a:r>
              <a:rPr lang="fr-FR" dirty="0"/>
              <a:t> : par exemple, </a:t>
            </a:r>
            <a:r>
              <a:rPr lang="fr-FR" i="1" dirty="0"/>
              <a:t>homme</a:t>
            </a:r>
            <a:r>
              <a:rPr lang="fr-FR" dirty="0"/>
              <a:t> est affirmé d’un sujet, savoir d’un certain homme, mais il n’est dans aucun sujet. D’autres sont </a:t>
            </a:r>
            <a:r>
              <a:rPr lang="fr-FR" u="sng" dirty="0"/>
              <a:t>dans un sujet</a:t>
            </a:r>
            <a:r>
              <a:rPr lang="fr-FR" dirty="0"/>
              <a:t>, mais ne sont </a:t>
            </a:r>
            <a:r>
              <a:rPr lang="fr-FR" u="sng" dirty="0"/>
              <a:t>affirmés d’aucun sujet </a:t>
            </a:r>
            <a:r>
              <a:rPr lang="fr-FR" dirty="0"/>
              <a:t>(par </a:t>
            </a:r>
            <a:r>
              <a:rPr lang="fr-FR" i="1" dirty="0"/>
              <a:t>dans un sujet</a:t>
            </a:r>
            <a:r>
              <a:rPr lang="fr-FR" dirty="0"/>
              <a:t>, j’entends ce qui, ne se trouvant pas dans un sujet comme sa partie, ne peut être séparé de ce en quoi il est) : par exemple, une certaine connaissance grammaticale existe dans un sujet, savoir dans l’âme, mais elle n’est affirmée d’aucun sujet ; et une certaine blancheur existe dans un sujet, savoir dans le corps (car toute couleur est dans un corps), et pourtant elle n’est affirmée d’aucun sujet. </a:t>
            </a:r>
          </a:p>
        </p:txBody>
      </p:sp>
    </p:spTree>
    <p:extLst>
      <p:ext uri="{BB962C8B-B14F-4D97-AF65-F5344CB8AC3E}">
        <p14:creationId xmlns:p14="http://schemas.microsoft.com/office/powerpoint/2010/main" val="3212973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carré ontologique</a:t>
            </a:r>
          </a:p>
        </p:txBody>
      </p:sp>
      <p:sp>
        <p:nvSpPr>
          <p:cNvPr id="3" name="Espace réservé du contenu 2"/>
          <p:cNvSpPr>
            <a:spLocks noGrp="1"/>
          </p:cNvSpPr>
          <p:nvPr>
            <p:ph idx="1"/>
          </p:nvPr>
        </p:nvSpPr>
        <p:spPr>
          <a:xfrm>
            <a:off x="900112" y="1838476"/>
            <a:ext cx="7345363" cy="4402667"/>
          </a:xfrm>
        </p:spPr>
        <p:txBody>
          <a:bodyPr>
            <a:normAutofit lnSpcReduction="10000"/>
          </a:bodyPr>
          <a:lstStyle/>
          <a:p>
            <a:pPr marL="0" indent="0">
              <a:buNone/>
            </a:pPr>
            <a:r>
              <a:rPr lang="fr-FR" dirty="0"/>
              <a:t>D’autres êtres sont à la fois </a:t>
            </a:r>
            <a:r>
              <a:rPr lang="fr-FR" u="sng" dirty="0"/>
              <a:t>affirmés d’un sujet et dans un sujet</a:t>
            </a:r>
            <a:r>
              <a:rPr lang="fr-FR" dirty="0"/>
              <a:t> : par exemple, la connaissance est dans un sujet, savoir dans l’âme, et elle est aussi affirmée d’un sujet, la grammaire. D’autres êtres enfin ne sont </a:t>
            </a:r>
            <a:r>
              <a:rPr lang="fr-FR" u="sng" dirty="0"/>
              <a:t>ni dans un sujet, ni affirmés d’un sujet</a:t>
            </a:r>
            <a:r>
              <a:rPr lang="fr-FR" dirty="0"/>
              <a:t>, par exemple, </a:t>
            </a:r>
            <a:r>
              <a:rPr lang="fr-FR" i="1" dirty="0"/>
              <a:t>cet homme, ce cheval</a:t>
            </a:r>
            <a:r>
              <a:rPr lang="fr-FR" dirty="0"/>
              <a:t>, car aucun être de cette nature n’est dans un sujet, ni affirmé d’un sujet</a:t>
            </a:r>
            <a:r>
              <a:rPr lang="fr-FR" dirty="0" smtClean="0"/>
              <a:t>.</a:t>
            </a:r>
            <a:r>
              <a:rPr lang="fr-FR" dirty="0"/>
              <a:t> — Et, absolument parlant, les individus et ce qui est numériquement un ne sont jamais affirmés d’un sujet ; pour certains toutefois rien n’empêche qu’ils ne soient dans un sujet, car une certaine connaissance grammaticale est dans un sujet (</a:t>
            </a:r>
            <a:r>
              <a:rPr lang="fr-FR" i="1" dirty="0"/>
              <a:t>Catégories</a:t>
            </a:r>
            <a:r>
              <a:rPr lang="fr-FR" dirty="0"/>
              <a:t> 2, 1a20-b9</a:t>
            </a:r>
            <a:r>
              <a:rPr lang="fr-FR" dirty="0" smtClean="0"/>
              <a:t>)</a:t>
            </a:r>
            <a:endParaRPr lang="fr-FR" dirty="0"/>
          </a:p>
          <a:p>
            <a:endParaRPr lang="fr-FR" dirty="0"/>
          </a:p>
        </p:txBody>
      </p:sp>
    </p:spTree>
    <p:extLst>
      <p:ext uri="{BB962C8B-B14F-4D97-AF65-F5344CB8AC3E}">
        <p14:creationId xmlns:p14="http://schemas.microsoft.com/office/powerpoint/2010/main" val="2573533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carré ontologique</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904239786"/>
              </p:ext>
            </p:extLst>
          </p:nvPr>
        </p:nvGraphicFramePr>
        <p:xfrm>
          <a:off x="283258" y="2186818"/>
          <a:ext cx="6877123" cy="2506133"/>
        </p:xfrm>
        <a:graphic>
          <a:graphicData uri="http://schemas.openxmlformats.org/drawingml/2006/table">
            <a:tbl>
              <a:tblPr firstRow="1" bandRow="1">
                <a:tableStyleId>{2D5ABB26-0587-4C30-8999-92F81FD0307C}</a:tableStyleId>
              </a:tblPr>
              <a:tblGrid>
                <a:gridCol w="1446361"/>
                <a:gridCol w="2530615"/>
                <a:gridCol w="2900147"/>
              </a:tblGrid>
              <a:tr h="482711">
                <a:tc>
                  <a:txBody>
                    <a:bodyPr/>
                    <a:lstStyle/>
                    <a:p>
                      <a:pPr algn="ct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r>
                        <a:rPr lang="fr-FR" dirty="0" smtClean="0"/>
                        <a:t>Concret/substance</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r>
                        <a:rPr lang="fr-FR" dirty="0" smtClean="0"/>
                        <a:t>Abstrait/accident</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833174">
                <a:tc>
                  <a:txBody>
                    <a:bodyPr/>
                    <a:lstStyle/>
                    <a:p>
                      <a:pPr algn="ctr"/>
                      <a:r>
                        <a:rPr lang="fr-FR" dirty="0" smtClean="0"/>
                        <a:t>Universel</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r>
                        <a:rPr lang="fr-FR" b="1" dirty="0" smtClean="0"/>
                        <a:t>Genre/</a:t>
                      </a:r>
                      <a:r>
                        <a:rPr lang="fr-FR" b="1" dirty="0" smtClean="0"/>
                        <a:t>espèce/sorte</a:t>
                      </a:r>
                      <a:endParaRPr lang="fr-FR" b="1" dirty="0" smtClean="0"/>
                    </a:p>
                    <a:p>
                      <a:pPr algn="ctr"/>
                      <a:r>
                        <a:rPr lang="fr-FR" dirty="0" smtClean="0"/>
                        <a:t>L’homme en général</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r>
                        <a:rPr lang="fr-FR" dirty="0" smtClean="0"/>
                        <a:t>(</a:t>
                      </a:r>
                      <a:r>
                        <a:rPr lang="fr-FR" b="1" dirty="0" smtClean="0"/>
                        <a:t>Genre, espèce, sorte</a:t>
                      </a:r>
                      <a:r>
                        <a:rPr lang="fr-FR" dirty="0" smtClean="0"/>
                        <a:t>)</a:t>
                      </a:r>
                    </a:p>
                    <a:p>
                      <a:pPr algn="ctr"/>
                      <a:r>
                        <a:rPr lang="fr-FR" dirty="0" smtClean="0"/>
                        <a:t>La connaissance, la couleur</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1190248">
                <a:tc>
                  <a:txBody>
                    <a:bodyPr/>
                    <a:lstStyle/>
                    <a:p>
                      <a:pPr algn="ctr"/>
                      <a:r>
                        <a:rPr lang="fr-FR" dirty="0" smtClean="0"/>
                        <a:t>Individuel</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r>
                        <a:rPr lang="fr-FR" b="1" dirty="0" smtClean="0"/>
                        <a:t>Substance</a:t>
                      </a:r>
                      <a:r>
                        <a:rPr lang="fr-FR" dirty="0" smtClean="0"/>
                        <a:t> </a:t>
                      </a:r>
                      <a:r>
                        <a:rPr lang="fr-FR" b="1" dirty="0" smtClean="0"/>
                        <a:t>individuelle</a:t>
                      </a:r>
                    </a:p>
                    <a:p>
                      <a:pPr algn="ctr"/>
                      <a:r>
                        <a:rPr lang="fr-FR" dirty="0" smtClean="0"/>
                        <a:t>Socrate, cet homme</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r>
                        <a:rPr lang="fr-FR" b="1" dirty="0" smtClean="0"/>
                        <a:t>Accident particulier, trope</a:t>
                      </a:r>
                    </a:p>
                    <a:p>
                      <a:pPr algn="ctr"/>
                      <a:r>
                        <a:rPr lang="fr-FR" dirty="0" smtClean="0"/>
                        <a:t>Cette connaissance grammaticale, cette couleur</a:t>
                      </a:r>
                      <a:endParaRPr lang="fr-FR" dirty="0"/>
                    </a:p>
                  </a:txBody>
                  <a:tcPr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8" name="Flèche courbée vers la gauche 7"/>
          <p:cNvSpPr/>
          <p:nvPr/>
        </p:nvSpPr>
        <p:spPr>
          <a:xfrm>
            <a:off x="7378094" y="2902857"/>
            <a:ext cx="374953" cy="1197429"/>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9" name="ZoneTexte 8"/>
          <p:cNvSpPr txBox="1"/>
          <p:nvPr/>
        </p:nvSpPr>
        <p:spPr>
          <a:xfrm>
            <a:off x="7753048" y="3181048"/>
            <a:ext cx="1064381" cy="369332"/>
          </a:xfrm>
          <a:prstGeom prst="rect">
            <a:avLst/>
          </a:prstGeom>
          <a:noFill/>
        </p:spPr>
        <p:txBody>
          <a:bodyPr wrap="square" rtlCol="0">
            <a:spAutoFit/>
          </a:bodyPr>
          <a:lstStyle/>
          <a:p>
            <a:r>
              <a:rPr lang="fr-FR" dirty="0" smtClean="0"/>
              <a:t>Est </a:t>
            </a:r>
            <a:r>
              <a:rPr lang="fr-FR" i="1" dirty="0" smtClean="0"/>
              <a:t>dit de</a:t>
            </a:r>
            <a:endParaRPr lang="fr-FR" dirty="0"/>
          </a:p>
        </p:txBody>
      </p:sp>
      <p:sp>
        <p:nvSpPr>
          <p:cNvPr id="10" name="Flèche courbée vers la gauche 9"/>
          <p:cNvSpPr/>
          <p:nvPr/>
        </p:nvSpPr>
        <p:spPr>
          <a:xfrm rot="5400000">
            <a:off x="3967240" y="3701144"/>
            <a:ext cx="580568" cy="2757715"/>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1" name="ZoneTexte 10"/>
          <p:cNvSpPr txBox="1"/>
          <p:nvPr/>
        </p:nvSpPr>
        <p:spPr>
          <a:xfrm>
            <a:off x="3586238" y="5684762"/>
            <a:ext cx="1179286" cy="369332"/>
          </a:xfrm>
          <a:prstGeom prst="rect">
            <a:avLst/>
          </a:prstGeom>
          <a:noFill/>
        </p:spPr>
        <p:txBody>
          <a:bodyPr wrap="square" rtlCol="0">
            <a:spAutoFit/>
          </a:bodyPr>
          <a:lstStyle/>
          <a:p>
            <a:r>
              <a:rPr lang="fr-FR" dirty="0" smtClean="0"/>
              <a:t>Est </a:t>
            </a:r>
            <a:r>
              <a:rPr lang="fr-FR" i="1" dirty="0" smtClean="0"/>
              <a:t>dans</a:t>
            </a:r>
            <a:endParaRPr lang="fr-FR" dirty="0"/>
          </a:p>
        </p:txBody>
      </p:sp>
    </p:spTree>
    <p:extLst>
      <p:ext uri="{BB962C8B-B14F-4D97-AF65-F5344CB8AC3E}">
        <p14:creationId xmlns:p14="http://schemas.microsoft.com/office/powerpoint/2010/main" val="1155471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Interprétations et problèmes</a:t>
            </a:r>
            <a:endParaRPr lang="fr-FR" dirty="0"/>
          </a:p>
        </p:txBody>
      </p:sp>
      <p:sp>
        <p:nvSpPr>
          <p:cNvPr id="3" name="Espace réservé du contenu 2"/>
          <p:cNvSpPr>
            <a:spLocks noGrp="1"/>
          </p:cNvSpPr>
          <p:nvPr>
            <p:ph idx="1"/>
          </p:nvPr>
        </p:nvSpPr>
        <p:spPr>
          <a:xfrm>
            <a:off x="544285" y="1765905"/>
            <a:ext cx="8176381" cy="4402666"/>
          </a:xfrm>
        </p:spPr>
        <p:txBody>
          <a:bodyPr anchor="ctr">
            <a:normAutofit/>
          </a:bodyPr>
          <a:lstStyle/>
          <a:p>
            <a:pPr lvl="0">
              <a:lnSpc>
                <a:spcPts val="2880"/>
              </a:lnSpc>
              <a:spcBef>
                <a:spcPts val="900"/>
              </a:spcBef>
            </a:pPr>
            <a:r>
              <a:rPr lang="fr-FR" dirty="0"/>
              <a:t>Substance première et substance seconde </a:t>
            </a:r>
            <a:r>
              <a:rPr lang="fr-FR" dirty="0" smtClean="0"/>
              <a:t>// accident </a:t>
            </a:r>
            <a:r>
              <a:rPr lang="fr-FR" dirty="0"/>
              <a:t>premier et accident second </a:t>
            </a:r>
            <a:r>
              <a:rPr lang="fr-FR" dirty="0" smtClean="0"/>
              <a:t>? (Boèce)</a:t>
            </a:r>
            <a:endParaRPr lang="fr-FR" dirty="0"/>
          </a:p>
          <a:p>
            <a:pPr>
              <a:lnSpc>
                <a:spcPts val="2880"/>
              </a:lnSpc>
              <a:spcBef>
                <a:spcPts val="900"/>
              </a:spcBef>
            </a:pPr>
            <a:r>
              <a:rPr lang="fr-FR" dirty="0" smtClean="0"/>
              <a:t>« être dans » </a:t>
            </a:r>
            <a:r>
              <a:rPr lang="fr-FR" dirty="0"/>
              <a:t>= </a:t>
            </a:r>
            <a:r>
              <a:rPr lang="fr-FR" dirty="0" smtClean="0"/>
              <a:t>« dépendre nécessairement ». Deux </a:t>
            </a:r>
            <a:r>
              <a:rPr lang="fr-FR" dirty="0"/>
              <a:t>modes d’existence des individus (indépendant, dépendant). </a:t>
            </a:r>
            <a:r>
              <a:rPr lang="fr-FR" i="1" dirty="0"/>
              <a:t>Inhérence</a:t>
            </a:r>
            <a:r>
              <a:rPr lang="fr-FR" dirty="0"/>
              <a:t> des accidents dans les substances</a:t>
            </a:r>
            <a:r>
              <a:rPr lang="fr-FR" dirty="0" smtClean="0"/>
              <a:t>.</a:t>
            </a:r>
            <a:endParaRPr lang="fr-FR" dirty="0"/>
          </a:p>
          <a:p>
            <a:pPr lvl="0">
              <a:lnSpc>
                <a:spcPts val="2880"/>
              </a:lnSpc>
              <a:spcBef>
                <a:spcPts val="900"/>
              </a:spcBef>
            </a:pPr>
            <a:r>
              <a:rPr lang="fr-FR" dirty="0"/>
              <a:t>Interprétation de « cette blancheur », « cette connaissance » ? Notion de </a:t>
            </a:r>
            <a:r>
              <a:rPr lang="fr-FR" i="1" dirty="0" smtClean="0"/>
              <a:t>trope</a:t>
            </a:r>
            <a:r>
              <a:rPr lang="fr-FR" dirty="0" smtClean="0"/>
              <a:t>, </a:t>
            </a:r>
            <a:r>
              <a:rPr lang="fr-FR" dirty="0"/>
              <a:t>particulier abstrait </a:t>
            </a:r>
            <a:r>
              <a:rPr lang="fr-FR" dirty="0" smtClean="0"/>
              <a:t>(instance de propriété)</a:t>
            </a:r>
            <a:endParaRPr lang="fr-FR" dirty="0"/>
          </a:p>
        </p:txBody>
      </p:sp>
    </p:spTree>
    <p:extLst>
      <p:ext uri="{BB962C8B-B14F-4D97-AF65-F5344CB8AC3E}">
        <p14:creationId xmlns:p14="http://schemas.microsoft.com/office/powerpoint/2010/main" val="2665093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Interprétations et problèmes</a:t>
            </a:r>
          </a:p>
        </p:txBody>
      </p:sp>
      <p:sp>
        <p:nvSpPr>
          <p:cNvPr id="3" name="Espace réservé du contenu 2"/>
          <p:cNvSpPr>
            <a:spLocks noGrp="1"/>
          </p:cNvSpPr>
          <p:nvPr>
            <p:ph idx="1"/>
          </p:nvPr>
        </p:nvSpPr>
        <p:spPr>
          <a:xfrm>
            <a:off x="616858" y="1778000"/>
            <a:ext cx="7922380" cy="4390571"/>
          </a:xfrm>
        </p:spPr>
        <p:txBody>
          <a:bodyPr anchor="ctr">
            <a:normAutofit/>
          </a:bodyPr>
          <a:lstStyle/>
          <a:p>
            <a:pPr>
              <a:lnSpc>
                <a:spcPts val="2880"/>
              </a:lnSpc>
              <a:spcBef>
                <a:spcPts val="900"/>
              </a:spcBef>
            </a:pPr>
            <a:r>
              <a:rPr lang="fr-FR" dirty="0"/>
              <a:t>Distinguer </a:t>
            </a:r>
            <a:r>
              <a:rPr lang="fr-FR" i="1" dirty="0"/>
              <a:t>instancier</a:t>
            </a:r>
            <a:r>
              <a:rPr lang="fr-FR" dirty="0"/>
              <a:t> (être un cas de) et </a:t>
            </a:r>
            <a:r>
              <a:rPr lang="fr-FR" i="1" dirty="0" err="1"/>
              <a:t>individuer</a:t>
            </a:r>
            <a:r>
              <a:rPr lang="fr-FR" dirty="0"/>
              <a:t> (être un/le facteur de l’instanciation)?  La propriété (blancheur) est instanciée par un trope (cette blancheur) et individuée par une substance (Socrate)?</a:t>
            </a:r>
          </a:p>
          <a:p>
            <a:pPr lvl="0">
              <a:lnSpc>
                <a:spcPts val="2880"/>
              </a:lnSpc>
              <a:spcBef>
                <a:spcPts val="900"/>
              </a:spcBef>
            </a:pPr>
            <a:r>
              <a:rPr lang="fr-FR" dirty="0"/>
              <a:t>Analogie ‘coloré’/’homme’ (termes </a:t>
            </a:r>
            <a:r>
              <a:rPr lang="fr-FR" i="1" dirty="0"/>
              <a:t>concrets</a:t>
            </a:r>
            <a:r>
              <a:rPr lang="fr-FR" dirty="0"/>
              <a:t>) et ‘couleur’/’humanité’ (termes </a:t>
            </a:r>
            <a:r>
              <a:rPr lang="fr-FR" i="1" dirty="0"/>
              <a:t>abstraits</a:t>
            </a:r>
            <a:r>
              <a:rPr lang="fr-FR" dirty="0"/>
              <a:t>) ? L’humanité est-elle </a:t>
            </a:r>
            <a:r>
              <a:rPr lang="fr-FR" i="1" dirty="0"/>
              <a:t>dans</a:t>
            </a:r>
            <a:r>
              <a:rPr lang="fr-FR" dirty="0"/>
              <a:t> Socrate comme la blancheur ou la science ?</a:t>
            </a:r>
          </a:p>
          <a:p>
            <a:pPr lvl="0">
              <a:lnSpc>
                <a:spcPts val="2880"/>
              </a:lnSpc>
              <a:spcBef>
                <a:spcPts val="900"/>
              </a:spcBef>
            </a:pPr>
            <a:r>
              <a:rPr lang="fr-FR" dirty="0" smtClean="0"/>
              <a:t>Quelle </a:t>
            </a:r>
            <a:r>
              <a:rPr lang="fr-FR" dirty="0" smtClean="0"/>
              <a:t>réalité</a:t>
            </a:r>
            <a:r>
              <a:rPr lang="fr-FR" dirty="0"/>
              <a:t> </a:t>
            </a:r>
            <a:r>
              <a:rPr lang="fr-FR" dirty="0" smtClean="0"/>
              <a:t>(</a:t>
            </a:r>
            <a:r>
              <a:rPr lang="fr-FR" dirty="0" smtClean="0"/>
              <a:t>existence) </a:t>
            </a:r>
            <a:r>
              <a:rPr lang="fr-FR" dirty="0"/>
              <a:t>des </a:t>
            </a:r>
            <a:r>
              <a:rPr lang="fr-FR" dirty="0" smtClean="0"/>
              <a:t>universaux </a:t>
            </a:r>
            <a:r>
              <a:rPr lang="fr-FR" dirty="0"/>
              <a:t>(de substances, d’accidents)</a:t>
            </a:r>
            <a:r>
              <a:rPr lang="fr-FR" dirty="0" smtClean="0"/>
              <a:t>?</a:t>
            </a:r>
            <a:endParaRPr lang="fr-FR" dirty="0"/>
          </a:p>
        </p:txBody>
      </p:sp>
    </p:spTree>
    <p:extLst>
      <p:ext uri="{BB962C8B-B14F-4D97-AF65-F5344CB8AC3E}">
        <p14:creationId xmlns:p14="http://schemas.microsoft.com/office/powerpoint/2010/main" val="3031342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Caractéristiques de la substance</a:t>
            </a:r>
            <a:endParaRPr lang="fr-FR" dirty="0"/>
          </a:p>
        </p:txBody>
      </p:sp>
      <p:sp>
        <p:nvSpPr>
          <p:cNvPr id="3" name="Espace réservé du contenu 2"/>
          <p:cNvSpPr>
            <a:spLocks noGrp="1"/>
          </p:cNvSpPr>
          <p:nvPr>
            <p:ph idx="1"/>
          </p:nvPr>
        </p:nvSpPr>
        <p:spPr>
          <a:xfrm>
            <a:off x="900112" y="1983620"/>
            <a:ext cx="7345363" cy="4305904"/>
          </a:xfrm>
        </p:spPr>
        <p:txBody>
          <a:bodyPr>
            <a:normAutofit fontScale="92500" lnSpcReduction="20000"/>
          </a:bodyPr>
          <a:lstStyle/>
          <a:p>
            <a:pPr>
              <a:spcBef>
                <a:spcPts val="200"/>
              </a:spcBef>
            </a:pPr>
            <a:r>
              <a:rPr lang="fr-FR" dirty="0"/>
              <a:t>Les 6 caractéristiques données en </a:t>
            </a:r>
            <a:r>
              <a:rPr lang="fr-FR" i="1" dirty="0"/>
              <a:t>Catégories</a:t>
            </a:r>
            <a:r>
              <a:rPr lang="fr-FR" dirty="0"/>
              <a:t> 5</a:t>
            </a:r>
          </a:p>
          <a:p>
            <a:pPr lvl="0">
              <a:spcBef>
                <a:spcPts val="200"/>
              </a:spcBef>
            </a:pPr>
            <a:endParaRPr lang="fr-FR" u="sng" dirty="0" smtClean="0"/>
          </a:p>
          <a:p>
            <a:pPr marL="457200" lvl="0" indent="-457200">
              <a:spcBef>
                <a:spcPts val="200"/>
              </a:spcBef>
              <a:buFont typeface="+mj-lt"/>
              <a:buAutoNum type="arabicPeriod"/>
            </a:pPr>
            <a:r>
              <a:rPr lang="fr-FR" u="sng" dirty="0" smtClean="0"/>
              <a:t>Indépendance</a:t>
            </a:r>
            <a:r>
              <a:rPr lang="fr-FR" dirty="0"/>
              <a:t>: « La substance, au sens le plus fondamental, premier et principal du terme, c’est ce qui n’est ni affirmé d’un sujet, ni dans un sujet : par exemple l’homme individuel ou le cheval individuel. Mais on appelle </a:t>
            </a:r>
            <a:r>
              <a:rPr lang="fr-FR" i="1" dirty="0"/>
              <a:t>substances secondes</a:t>
            </a:r>
            <a:r>
              <a:rPr lang="fr-FR" dirty="0"/>
              <a:t> les espèces dans lesquelles les substances prises au sens premier sont contenues, et aux espèces il faut ajouter les genres de ces espèces : par exemple, l’homme individuel rentre dans une espèce, qui est l’homme, et le genre de cette espèce est l’animal. On désigne donc du nom de secondes ces dernières substances, savoir l’homme et l’animal » (2a11-19, cf. 3a7-33</a:t>
            </a:r>
            <a:r>
              <a:rPr lang="fr-FR" dirty="0" smtClean="0"/>
              <a:t>)</a:t>
            </a:r>
            <a:endParaRPr lang="fr-FR" dirty="0"/>
          </a:p>
        </p:txBody>
      </p:sp>
    </p:spTree>
    <p:extLst>
      <p:ext uri="{BB962C8B-B14F-4D97-AF65-F5344CB8AC3E}">
        <p14:creationId xmlns:p14="http://schemas.microsoft.com/office/powerpoint/2010/main" val="66678422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Caractéristiques de la substance</a:t>
            </a:r>
            <a:endParaRPr lang="fr-FR" dirty="0"/>
          </a:p>
        </p:txBody>
      </p:sp>
      <p:sp>
        <p:nvSpPr>
          <p:cNvPr id="3" name="Espace réservé du contenu 2"/>
          <p:cNvSpPr>
            <a:spLocks noGrp="1"/>
          </p:cNvSpPr>
          <p:nvPr>
            <p:ph idx="1"/>
          </p:nvPr>
        </p:nvSpPr>
        <p:spPr/>
        <p:txBody>
          <a:bodyPr>
            <a:normAutofit fontScale="92500" lnSpcReduction="10000"/>
          </a:bodyPr>
          <a:lstStyle/>
          <a:p>
            <a:pPr>
              <a:spcBef>
                <a:spcPts val="200"/>
              </a:spcBef>
            </a:pPr>
            <a:r>
              <a:rPr lang="fr-FR" dirty="0"/>
              <a:t>Les 6 caractéristiques données en </a:t>
            </a:r>
            <a:r>
              <a:rPr lang="fr-FR" i="1" dirty="0"/>
              <a:t>Catégories</a:t>
            </a:r>
            <a:r>
              <a:rPr lang="fr-FR" dirty="0"/>
              <a:t> </a:t>
            </a:r>
            <a:r>
              <a:rPr lang="fr-FR" dirty="0" smtClean="0"/>
              <a:t>5</a:t>
            </a:r>
            <a:endParaRPr lang="fr-FR" u="sng" dirty="0" smtClean="0"/>
          </a:p>
          <a:p>
            <a:pPr marL="457200" lvl="0" indent="-457200">
              <a:spcBef>
                <a:spcPts val="200"/>
              </a:spcBef>
              <a:buFont typeface="+mj-lt"/>
              <a:buAutoNum type="arabicPeriod"/>
            </a:pPr>
            <a:r>
              <a:rPr lang="fr-FR" dirty="0" smtClean="0">
                <a:solidFill>
                  <a:schemeClr val="bg2">
                    <a:lumMod val="60000"/>
                    <a:lumOff val="40000"/>
                  </a:schemeClr>
                </a:solidFill>
              </a:rPr>
              <a:t>Indépendance</a:t>
            </a:r>
            <a:endParaRPr lang="fr-FR" dirty="0">
              <a:solidFill>
                <a:schemeClr val="bg2">
                  <a:lumMod val="60000"/>
                  <a:lumOff val="40000"/>
                </a:schemeClr>
              </a:solidFill>
            </a:endParaRPr>
          </a:p>
          <a:p>
            <a:pPr marL="457200" lvl="0" indent="-457200">
              <a:spcBef>
                <a:spcPts val="200"/>
              </a:spcBef>
              <a:buFont typeface="+mj-lt"/>
              <a:buAutoNum type="arabicPeriod"/>
            </a:pPr>
            <a:r>
              <a:rPr lang="fr-FR" u="sng" dirty="0"/>
              <a:t>Prédication synonyme </a:t>
            </a:r>
            <a:r>
              <a:rPr lang="fr-FR" dirty="0"/>
              <a:t>: « </a:t>
            </a:r>
            <a:r>
              <a:rPr lang="fr-FR" i="1" dirty="0"/>
              <a:t>homme</a:t>
            </a:r>
            <a:r>
              <a:rPr lang="fr-FR" dirty="0"/>
              <a:t> est affirmé d’un sujet, savoir de l’homme individuel : d’une part, le nom d’homme lui est attribué puisqu’on attribue le nom d’homme à l’individu ; d’autre part, la définition de l’homme sera aussi attribuée à l’homme individuel, car l’homme individuel est à la fois homme et animal » [vs êtres qui sont dans un sujet : le nom est parfois dit du sujet, comme ‘blanc’, mais pas la définition ; cas de la différence : ‘bipède’, ‘rationnel’] (2a21-26, cf. suite jusqu’à 2b6 et 3a33-b9</a:t>
            </a:r>
            <a:r>
              <a:rPr lang="fr-FR" dirty="0" smtClean="0"/>
              <a:t>)</a:t>
            </a:r>
            <a:endParaRPr lang="fr-FR" dirty="0"/>
          </a:p>
        </p:txBody>
      </p:sp>
    </p:spTree>
    <p:extLst>
      <p:ext uri="{BB962C8B-B14F-4D97-AF65-F5344CB8AC3E}">
        <p14:creationId xmlns:p14="http://schemas.microsoft.com/office/powerpoint/2010/main" val="317449433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Caractéristiques de la substance</a:t>
            </a:r>
            <a:endParaRPr lang="fr-FR" dirty="0"/>
          </a:p>
        </p:txBody>
      </p:sp>
      <p:sp>
        <p:nvSpPr>
          <p:cNvPr id="3" name="Espace réservé du contenu 2"/>
          <p:cNvSpPr>
            <a:spLocks noGrp="1"/>
          </p:cNvSpPr>
          <p:nvPr>
            <p:ph idx="1"/>
          </p:nvPr>
        </p:nvSpPr>
        <p:spPr/>
        <p:txBody>
          <a:bodyPr>
            <a:normAutofit/>
          </a:bodyPr>
          <a:lstStyle/>
          <a:p>
            <a:pPr>
              <a:spcBef>
                <a:spcPts val="200"/>
              </a:spcBef>
            </a:pPr>
            <a:r>
              <a:rPr lang="fr-FR" dirty="0"/>
              <a:t>Les 6 caractéristiques données en </a:t>
            </a:r>
            <a:r>
              <a:rPr lang="fr-FR" i="1" dirty="0"/>
              <a:t>Catégories</a:t>
            </a:r>
            <a:r>
              <a:rPr lang="fr-FR" dirty="0"/>
              <a:t> </a:t>
            </a:r>
            <a:r>
              <a:rPr lang="fr-FR" dirty="0" smtClean="0"/>
              <a:t>5</a:t>
            </a:r>
            <a:endParaRPr lang="fr-FR" u="sng" dirty="0" smtClean="0"/>
          </a:p>
          <a:p>
            <a:pPr marL="457200" lvl="0" indent="-457200">
              <a:spcBef>
                <a:spcPts val="200"/>
              </a:spcBef>
              <a:buFont typeface="+mj-lt"/>
              <a:buAutoNum type="arabicPeriod"/>
            </a:pPr>
            <a:r>
              <a:rPr lang="fr-FR" dirty="0" smtClean="0">
                <a:solidFill>
                  <a:srgbClr val="B0BCC1"/>
                </a:solidFill>
              </a:rPr>
              <a:t>Indépendance</a:t>
            </a:r>
            <a:endParaRPr lang="fr-FR" dirty="0">
              <a:solidFill>
                <a:srgbClr val="B0BCC1"/>
              </a:solidFill>
            </a:endParaRPr>
          </a:p>
          <a:p>
            <a:pPr marL="457200" lvl="0" indent="-457200">
              <a:spcBef>
                <a:spcPts val="200"/>
              </a:spcBef>
              <a:buFont typeface="+mj-lt"/>
              <a:buAutoNum type="arabicPeriod"/>
            </a:pPr>
            <a:r>
              <a:rPr lang="fr-FR" dirty="0">
                <a:solidFill>
                  <a:srgbClr val="B0BCC1"/>
                </a:solidFill>
              </a:rPr>
              <a:t>Prédication </a:t>
            </a:r>
            <a:r>
              <a:rPr lang="fr-FR" dirty="0" smtClean="0">
                <a:solidFill>
                  <a:srgbClr val="B0BCC1"/>
                </a:solidFill>
              </a:rPr>
              <a:t>synonyme</a:t>
            </a:r>
          </a:p>
          <a:p>
            <a:pPr marL="457200" lvl="0" indent="-457200">
              <a:spcBef>
                <a:spcPts val="200"/>
              </a:spcBef>
              <a:buFont typeface="+mj-lt"/>
              <a:buAutoNum type="arabicPeriod"/>
            </a:pPr>
            <a:r>
              <a:rPr lang="fr-FR" u="sng" dirty="0"/>
              <a:t>Signification d’un être déterminé</a:t>
            </a:r>
            <a:r>
              <a:rPr lang="fr-FR" dirty="0"/>
              <a:t> (</a:t>
            </a:r>
            <a:r>
              <a:rPr lang="fr-FR" i="1" dirty="0" err="1"/>
              <a:t>tode</a:t>
            </a:r>
            <a:r>
              <a:rPr lang="fr-FR" i="1" dirty="0"/>
              <a:t> ti</a:t>
            </a:r>
            <a:r>
              <a:rPr lang="fr-FR" dirty="0"/>
              <a:t>). (3b10-23). </a:t>
            </a:r>
            <a:r>
              <a:rPr lang="fr-FR" dirty="0" smtClean="0"/>
              <a:t>Les substances </a:t>
            </a:r>
            <a:r>
              <a:rPr lang="fr-FR" dirty="0"/>
              <a:t>secondes </a:t>
            </a:r>
            <a:r>
              <a:rPr lang="fr-FR" dirty="0" smtClean="0"/>
              <a:t>expriment </a:t>
            </a:r>
            <a:r>
              <a:rPr lang="fr-FR" dirty="0"/>
              <a:t>ce qu’est la substance </a:t>
            </a:r>
            <a:r>
              <a:rPr lang="fr-FR" dirty="0" smtClean="0"/>
              <a:t>première, </a:t>
            </a:r>
            <a:r>
              <a:rPr lang="fr-FR" dirty="0"/>
              <a:t>mais sont attribuables à plusieurs </a:t>
            </a:r>
            <a:r>
              <a:rPr lang="fr-FR" dirty="0" smtClean="0"/>
              <a:t>et donc </a:t>
            </a:r>
            <a:r>
              <a:rPr lang="fr-FR" dirty="0"/>
              <a:t>pas à un être déterminé (3b12-17).</a:t>
            </a:r>
          </a:p>
          <a:p>
            <a:pPr marL="457200" lvl="0" indent="-457200">
              <a:spcBef>
                <a:spcPts val="200"/>
              </a:spcBef>
              <a:buFont typeface="+mj-lt"/>
              <a:buAutoNum type="arabicPeriod"/>
            </a:pPr>
            <a:endParaRPr lang="fr-FR" dirty="0"/>
          </a:p>
        </p:txBody>
      </p:sp>
    </p:spTree>
    <p:extLst>
      <p:ext uri="{BB962C8B-B14F-4D97-AF65-F5344CB8AC3E}">
        <p14:creationId xmlns:p14="http://schemas.microsoft.com/office/powerpoint/2010/main" val="229018887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Caractéristiques de la substance</a:t>
            </a:r>
            <a:endParaRPr lang="fr-FR" dirty="0"/>
          </a:p>
        </p:txBody>
      </p:sp>
      <p:sp>
        <p:nvSpPr>
          <p:cNvPr id="3" name="Espace réservé du contenu 2"/>
          <p:cNvSpPr>
            <a:spLocks noGrp="1"/>
          </p:cNvSpPr>
          <p:nvPr>
            <p:ph idx="1"/>
          </p:nvPr>
        </p:nvSpPr>
        <p:spPr/>
        <p:txBody>
          <a:bodyPr>
            <a:normAutofit/>
          </a:bodyPr>
          <a:lstStyle/>
          <a:p>
            <a:pPr>
              <a:spcBef>
                <a:spcPts val="200"/>
              </a:spcBef>
            </a:pPr>
            <a:r>
              <a:rPr lang="fr-FR" dirty="0"/>
              <a:t>Les 6 caractéristiques données en </a:t>
            </a:r>
            <a:r>
              <a:rPr lang="fr-FR" i="1" dirty="0"/>
              <a:t>Catégories</a:t>
            </a:r>
            <a:r>
              <a:rPr lang="fr-FR" dirty="0"/>
              <a:t> </a:t>
            </a:r>
            <a:r>
              <a:rPr lang="fr-FR" dirty="0" smtClean="0"/>
              <a:t>5</a:t>
            </a:r>
            <a:endParaRPr lang="fr-FR" u="sng" dirty="0" smtClean="0"/>
          </a:p>
          <a:p>
            <a:pPr marL="457200" lvl="0" indent="-457200">
              <a:spcBef>
                <a:spcPts val="200"/>
              </a:spcBef>
              <a:buFont typeface="+mj-lt"/>
              <a:buAutoNum type="arabicPeriod"/>
            </a:pPr>
            <a:r>
              <a:rPr lang="fr-FR" dirty="0" smtClean="0">
                <a:solidFill>
                  <a:srgbClr val="B0BCC1"/>
                </a:solidFill>
              </a:rPr>
              <a:t>Indépendance</a:t>
            </a:r>
            <a:endParaRPr lang="fr-FR" dirty="0">
              <a:solidFill>
                <a:srgbClr val="B0BCC1"/>
              </a:solidFill>
            </a:endParaRPr>
          </a:p>
          <a:p>
            <a:pPr marL="457200" lvl="0" indent="-457200">
              <a:spcBef>
                <a:spcPts val="200"/>
              </a:spcBef>
              <a:buFont typeface="+mj-lt"/>
              <a:buAutoNum type="arabicPeriod"/>
            </a:pPr>
            <a:r>
              <a:rPr lang="fr-FR" dirty="0">
                <a:solidFill>
                  <a:srgbClr val="B0BCC1"/>
                </a:solidFill>
              </a:rPr>
              <a:t>Prédication </a:t>
            </a:r>
            <a:r>
              <a:rPr lang="fr-FR" dirty="0" smtClean="0">
                <a:solidFill>
                  <a:srgbClr val="B0BCC1"/>
                </a:solidFill>
              </a:rPr>
              <a:t>synonyme</a:t>
            </a:r>
          </a:p>
          <a:p>
            <a:pPr marL="457200" lvl="0" indent="-457200">
              <a:spcBef>
                <a:spcPts val="200"/>
              </a:spcBef>
              <a:buFont typeface="+mj-lt"/>
              <a:buAutoNum type="arabicPeriod"/>
            </a:pPr>
            <a:r>
              <a:rPr lang="fr-FR" dirty="0">
                <a:solidFill>
                  <a:srgbClr val="B0BCC1"/>
                </a:solidFill>
              </a:rPr>
              <a:t>Signification d’un être </a:t>
            </a:r>
            <a:r>
              <a:rPr lang="fr-FR" dirty="0" smtClean="0">
                <a:solidFill>
                  <a:srgbClr val="B0BCC1"/>
                </a:solidFill>
              </a:rPr>
              <a:t>déterminé</a:t>
            </a:r>
          </a:p>
          <a:p>
            <a:pPr marL="457200" lvl="0" indent="-457200">
              <a:spcBef>
                <a:spcPts val="200"/>
              </a:spcBef>
              <a:buFont typeface="+mj-lt"/>
              <a:buAutoNum type="arabicPeriod"/>
            </a:pPr>
            <a:r>
              <a:rPr lang="fr-FR" u="sng" dirty="0"/>
              <a:t>Pas de contraires</a:t>
            </a:r>
            <a:r>
              <a:rPr lang="fr-FR" dirty="0"/>
              <a:t>, ni pour la substance première (individuelle), ni pour les substances secondes ; </a:t>
            </a:r>
            <a:r>
              <a:rPr lang="fr-FR" dirty="0" smtClean="0"/>
              <a:t>mais ce n’est pas </a:t>
            </a:r>
            <a:r>
              <a:rPr lang="fr-FR" dirty="0"/>
              <a:t>spécifique à la substance, cf. quantité (3b23-33) </a:t>
            </a:r>
          </a:p>
        </p:txBody>
      </p:sp>
    </p:spTree>
    <p:extLst>
      <p:ext uri="{BB962C8B-B14F-4D97-AF65-F5344CB8AC3E}">
        <p14:creationId xmlns:p14="http://schemas.microsoft.com/office/powerpoint/2010/main" val="374505053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du chapitre</a:t>
            </a:r>
            <a:endParaRPr lang="fr-FR" dirty="0"/>
          </a:p>
        </p:txBody>
      </p:sp>
      <p:sp>
        <p:nvSpPr>
          <p:cNvPr id="3" name="Espace réservé du contenu 2"/>
          <p:cNvSpPr>
            <a:spLocks noGrp="1"/>
          </p:cNvSpPr>
          <p:nvPr>
            <p:ph idx="1"/>
          </p:nvPr>
        </p:nvSpPr>
        <p:spPr/>
        <p:txBody>
          <a:bodyPr/>
          <a:lstStyle/>
          <a:p>
            <a:pPr marL="457200" indent="-457200">
              <a:buFont typeface="+mj-lt"/>
              <a:buAutoNum type="arabicPeriod"/>
            </a:pPr>
            <a:r>
              <a:rPr lang="fr-FR" dirty="0" smtClean="0"/>
              <a:t>Les individus</a:t>
            </a:r>
          </a:p>
          <a:p>
            <a:pPr marL="457200" indent="-457200">
              <a:buFont typeface="+mj-lt"/>
              <a:buAutoNum type="arabicPeriod"/>
            </a:pPr>
            <a:r>
              <a:rPr lang="fr-FR" dirty="0" smtClean="0"/>
              <a:t>Substance et prédication – le carré ontologique</a:t>
            </a:r>
          </a:p>
          <a:p>
            <a:pPr marL="457200" indent="-457200">
              <a:buFont typeface="+mj-lt"/>
              <a:buAutoNum type="arabicPeriod"/>
            </a:pPr>
            <a:r>
              <a:rPr lang="fr-FR" dirty="0" smtClean="0"/>
              <a:t>Substance et changement – l’hylémorphisme</a:t>
            </a:r>
          </a:p>
          <a:p>
            <a:pPr marL="457200" indent="-457200">
              <a:buFont typeface="+mj-lt"/>
              <a:buAutoNum type="arabicPeriod"/>
            </a:pPr>
            <a:r>
              <a:rPr lang="fr-FR" dirty="0" smtClean="0"/>
              <a:t>Approches empiriste et rationaliste de la substance</a:t>
            </a:r>
            <a:endParaRPr lang="fr-FR" dirty="0"/>
          </a:p>
        </p:txBody>
      </p:sp>
    </p:spTree>
    <p:extLst>
      <p:ext uri="{BB962C8B-B14F-4D97-AF65-F5344CB8AC3E}">
        <p14:creationId xmlns:p14="http://schemas.microsoft.com/office/powerpoint/2010/main" val="46597646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Caractéristiques de la substance</a:t>
            </a:r>
            <a:endParaRPr lang="fr-FR" dirty="0"/>
          </a:p>
        </p:txBody>
      </p:sp>
      <p:sp>
        <p:nvSpPr>
          <p:cNvPr id="3" name="Espace réservé du contenu 2"/>
          <p:cNvSpPr>
            <a:spLocks noGrp="1"/>
          </p:cNvSpPr>
          <p:nvPr>
            <p:ph idx="1"/>
          </p:nvPr>
        </p:nvSpPr>
        <p:spPr>
          <a:xfrm>
            <a:off x="900112" y="1911048"/>
            <a:ext cx="7566555" cy="4608285"/>
          </a:xfrm>
        </p:spPr>
        <p:txBody>
          <a:bodyPr>
            <a:normAutofit fontScale="92500"/>
          </a:bodyPr>
          <a:lstStyle/>
          <a:p>
            <a:pPr>
              <a:spcBef>
                <a:spcPts val="200"/>
              </a:spcBef>
            </a:pPr>
            <a:r>
              <a:rPr lang="fr-FR" dirty="0"/>
              <a:t>Les 6 caractéristiques données en </a:t>
            </a:r>
            <a:r>
              <a:rPr lang="fr-FR" i="1" dirty="0"/>
              <a:t>Catégories</a:t>
            </a:r>
            <a:r>
              <a:rPr lang="fr-FR" dirty="0"/>
              <a:t> </a:t>
            </a:r>
            <a:r>
              <a:rPr lang="fr-FR" dirty="0" smtClean="0"/>
              <a:t>5</a:t>
            </a:r>
            <a:endParaRPr lang="fr-FR" u="sng" dirty="0" smtClean="0"/>
          </a:p>
          <a:p>
            <a:pPr marL="457200" lvl="0" indent="-457200">
              <a:spcBef>
                <a:spcPts val="200"/>
              </a:spcBef>
              <a:buFont typeface="+mj-lt"/>
              <a:buAutoNum type="arabicPeriod"/>
            </a:pPr>
            <a:r>
              <a:rPr lang="fr-FR" dirty="0" smtClean="0">
                <a:solidFill>
                  <a:srgbClr val="B0BCC1"/>
                </a:solidFill>
              </a:rPr>
              <a:t>Indépendance</a:t>
            </a:r>
            <a:endParaRPr lang="fr-FR" dirty="0">
              <a:solidFill>
                <a:srgbClr val="B0BCC1"/>
              </a:solidFill>
            </a:endParaRPr>
          </a:p>
          <a:p>
            <a:pPr marL="457200" lvl="0" indent="-457200">
              <a:spcBef>
                <a:spcPts val="200"/>
              </a:spcBef>
              <a:buFont typeface="+mj-lt"/>
              <a:buAutoNum type="arabicPeriod"/>
            </a:pPr>
            <a:r>
              <a:rPr lang="fr-FR" dirty="0">
                <a:solidFill>
                  <a:srgbClr val="B0BCC1"/>
                </a:solidFill>
              </a:rPr>
              <a:t>Prédication </a:t>
            </a:r>
            <a:r>
              <a:rPr lang="fr-FR" dirty="0" smtClean="0">
                <a:solidFill>
                  <a:srgbClr val="B0BCC1"/>
                </a:solidFill>
              </a:rPr>
              <a:t>synonyme</a:t>
            </a:r>
          </a:p>
          <a:p>
            <a:pPr marL="457200" lvl="0" indent="-457200">
              <a:spcBef>
                <a:spcPts val="200"/>
              </a:spcBef>
              <a:buFont typeface="+mj-lt"/>
              <a:buAutoNum type="arabicPeriod"/>
            </a:pPr>
            <a:r>
              <a:rPr lang="fr-FR" dirty="0">
                <a:solidFill>
                  <a:srgbClr val="B0BCC1"/>
                </a:solidFill>
              </a:rPr>
              <a:t>Signification d’un être </a:t>
            </a:r>
            <a:r>
              <a:rPr lang="fr-FR" dirty="0" smtClean="0">
                <a:solidFill>
                  <a:srgbClr val="B0BCC1"/>
                </a:solidFill>
              </a:rPr>
              <a:t>déterminé</a:t>
            </a:r>
          </a:p>
          <a:p>
            <a:pPr marL="457200" lvl="0" indent="-457200">
              <a:spcBef>
                <a:spcPts val="200"/>
              </a:spcBef>
              <a:buFont typeface="+mj-lt"/>
              <a:buAutoNum type="arabicPeriod"/>
            </a:pPr>
            <a:r>
              <a:rPr lang="fr-FR" dirty="0">
                <a:solidFill>
                  <a:srgbClr val="B0BCC1"/>
                </a:solidFill>
              </a:rPr>
              <a:t>Pas de </a:t>
            </a:r>
            <a:r>
              <a:rPr lang="fr-FR" dirty="0" smtClean="0">
                <a:solidFill>
                  <a:srgbClr val="B0BCC1"/>
                </a:solidFill>
              </a:rPr>
              <a:t>contraires</a:t>
            </a:r>
            <a:endParaRPr lang="fr-FR" dirty="0">
              <a:solidFill>
                <a:srgbClr val="B0BCC1"/>
              </a:solidFill>
            </a:endParaRPr>
          </a:p>
          <a:p>
            <a:pPr marL="457200" lvl="0" indent="-457200">
              <a:spcBef>
                <a:spcPts val="200"/>
              </a:spcBef>
              <a:buFont typeface="+mj-lt"/>
              <a:buAutoNum type="arabicPeriod"/>
            </a:pPr>
            <a:r>
              <a:rPr lang="fr-FR" u="sng" dirty="0"/>
              <a:t>Pas de plus et de moins</a:t>
            </a:r>
            <a:r>
              <a:rPr lang="fr-FR" dirty="0"/>
              <a:t>. « J’entends pas là, non pas qu’une substance ne puisse être plus ou moins substance qu’une autre substance (car nous avons déjà établi la réalité de ce fait) mais que toute substance ne peut pas être dite plus ou moins ce qu’elle est en elle-même ; par exemple, cette substance-ci, cet homme-ci, ne sera pas plus ou moins homme que lui-même ou que </a:t>
            </a:r>
            <a:r>
              <a:rPr lang="fr-FR" dirty="0" err="1"/>
              <a:t>quelqu’autre</a:t>
            </a:r>
            <a:r>
              <a:rPr lang="fr-FR" dirty="0"/>
              <a:t> homme » (3b34-37 et jusqu’à 4a9</a:t>
            </a:r>
            <a:r>
              <a:rPr lang="fr-FR" dirty="0" smtClean="0"/>
              <a:t>)</a:t>
            </a:r>
            <a:endParaRPr lang="fr-FR" dirty="0"/>
          </a:p>
        </p:txBody>
      </p:sp>
    </p:spTree>
    <p:extLst>
      <p:ext uri="{BB962C8B-B14F-4D97-AF65-F5344CB8AC3E}">
        <p14:creationId xmlns:p14="http://schemas.microsoft.com/office/powerpoint/2010/main" val="82814845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Caractéristiques de la substance</a:t>
            </a:r>
            <a:endParaRPr lang="fr-FR" dirty="0"/>
          </a:p>
        </p:txBody>
      </p:sp>
      <p:sp>
        <p:nvSpPr>
          <p:cNvPr id="3" name="Espace réservé du contenu 2"/>
          <p:cNvSpPr>
            <a:spLocks noGrp="1"/>
          </p:cNvSpPr>
          <p:nvPr>
            <p:ph idx="1"/>
          </p:nvPr>
        </p:nvSpPr>
        <p:spPr>
          <a:xfrm>
            <a:off x="900112" y="1923144"/>
            <a:ext cx="7345363" cy="4451046"/>
          </a:xfrm>
        </p:spPr>
        <p:txBody>
          <a:bodyPr>
            <a:normAutofit lnSpcReduction="10000"/>
          </a:bodyPr>
          <a:lstStyle/>
          <a:p>
            <a:pPr>
              <a:spcBef>
                <a:spcPts val="200"/>
              </a:spcBef>
            </a:pPr>
            <a:r>
              <a:rPr lang="fr-FR" dirty="0"/>
              <a:t>Les 6 caractéristiques données en </a:t>
            </a:r>
            <a:r>
              <a:rPr lang="fr-FR" i="1" dirty="0"/>
              <a:t>Catégories</a:t>
            </a:r>
            <a:r>
              <a:rPr lang="fr-FR" dirty="0"/>
              <a:t> </a:t>
            </a:r>
            <a:r>
              <a:rPr lang="fr-FR" dirty="0" smtClean="0"/>
              <a:t>5</a:t>
            </a:r>
            <a:endParaRPr lang="fr-FR" u="sng" dirty="0" smtClean="0"/>
          </a:p>
          <a:p>
            <a:pPr marL="457200" lvl="0" indent="-457200">
              <a:spcBef>
                <a:spcPts val="200"/>
              </a:spcBef>
              <a:buFont typeface="+mj-lt"/>
              <a:buAutoNum type="arabicPeriod"/>
            </a:pPr>
            <a:r>
              <a:rPr lang="fr-FR" dirty="0" smtClean="0">
                <a:solidFill>
                  <a:srgbClr val="B0BCC1"/>
                </a:solidFill>
              </a:rPr>
              <a:t>Indépendance</a:t>
            </a:r>
            <a:endParaRPr lang="fr-FR" dirty="0">
              <a:solidFill>
                <a:srgbClr val="B0BCC1"/>
              </a:solidFill>
            </a:endParaRPr>
          </a:p>
          <a:p>
            <a:pPr marL="457200" lvl="0" indent="-457200">
              <a:spcBef>
                <a:spcPts val="200"/>
              </a:spcBef>
              <a:buFont typeface="+mj-lt"/>
              <a:buAutoNum type="arabicPeriod"/>
            </a:pPr>
            <a:r>
              <a:rPr lang="fr-FR" dirty="0">
                <a:solidFill>
                  <a:srgbClr val="B0BCC1"/>
                </a:solidFill>
              </a:rPr>
              <a:t>Prédication </a:t>
            </a:r>
            <a:r>
              <a:rPr lang="fr-FR" dirty="0" smtClean="0">
                <a:solidFill>
                  <a:srgbClr val="B0BCC1"/>
                </a:solidFill>
              </a:rPr>
              <a:t>synonyme</a:t>
            </a:r>
          </a:p>
          <a:p>
            <a:pPr marL="457200" lvl="0" indent="-457200">
              <a:spcBef>
                <a:spcPts val="200"/>
              </a:spcBef>
              <a:buFont typeface="+mj-lt"/>
              <a:buAutoNum type="arabicPeriod"/>
            </a:pPr>
            <a:r>
              <a:rPr lang="fr-FR" dirty="0">
                <a:solidFill>
                  <a:srgbClr val="B0BCC1"/>
                </a:solidFill>
              </a:rPr>
              <a:t>Signification d’un être </a:t>
            </a:r>
            <a:r>
              <a:rPr lang="fr-FR" dirty="0" smtClean="0">
                <a:solidFill>
                  <a:srgbClr val="B0BCC1"/>
                </a:solidFill>
              </a:rPr>
              <a:t>déterminé</a:t>
            </a:r>
          </a:p>
          <a:p>
            <a:pPr marL="457200" lvl="0" indent="-457200">
              <a:spcBef>
                <a:spcPts val="200"/>
              </a:spcBef>
              <a:buFont typeface="+mj-lt"/>
              <a:buAutoNum type="arabicPeriod"/>
            </a:pPr>
            <a:r>
              <a:rPr lang="fr-FR" dirty="0">
                <a:solidFill>
                  <a:srgbClr val="B0BCC1"/>
                </a:solidFill>
              </a:rPr>
              <a:t>Pas de </a:t>
            </a:r>
            <a:r>
              <a:rPr lang="fr-FR" dirty="0" smtClean="0">
                <a:solidFill>
                  <a:srgbClr val="B0BCC1"/>
                </a:solidFill>
              </a:rPr>
              <a:t>contraires</a:t>
            </a:r>
            <a:endParaRPr lang="fr-FR" dirty="0">
              <a:solidFill>
                <a:srgbClr val="B0BCC1"/>
              </a:solidFill>
            </a:endParaRPr>
          </a:p>
          <a:p>
            <a:pPr marL="457200" lvl="0" indent="-457200">
              <a:spcBef>
                <a:spcPts val="200"/>
              </a:spcBef>
              <a:buFont typeface="+mj-lt"/>
              <a:buAutoNum type="arabicPeriod"/>
            </a:pPr>
            <a:r>
              <a:rPr lang="fr-FR" dirty="0">
                <a:solidFill>
                  <a:srgbClr val="B0BCC1"/>
                </a:solidFill>
              </a:rPr>
              <a:t>Pas de plus et de </a:t>
            </a:r>
            <a:r>
              <a:rPr lang="fr-FR" dirty="0" smtClean="0">
                <a:solidFill>
                  <a:srgbClr val="B0BCC1"/>
                </a:solidFill>
              </a:rPr>
              <a:t>moins</a:t>
            </a:r>
          </a:p>
          <a:p>
            <a:pPr marL="457200" indent="-457200">
              <a:spcBef>
                <a:spcPts val="200"/>
              </a:spcBef>
              <a:buFont typeface="+mj-lt"/>
              <a:buAutoNum type="arabicPeriod"/>
            </a:pPr>
            <a:r>
              <a:rPr lang="fr-FR" u="sng" dirty="0"/>
              <a:t>Peut recevoir les contraires</a:t>
            </a:r>
            <a:r>
              <a:rPr lang="fr-FR" dirty="0"/>
              <a:t>. « Mais ce qui, plus que tout, est le caractère propre de la substance, c’est, semble-t-il bien, que tout en restant identique et numériquement une, elle est apte à recevoir les contraires » (4a10-12 et jusqu’à la fin du ch.</a:t>
            </a:r>
            <a:r>
              <a:rPr lang="fr-FR" dirty="0" smtClean="0"/>
              <a:t>)</a:t>
            </a:r>
            <a:endParaRPr lang="fr-FR" dirty="0"/>
          </a:p>
        </p:txBody>
      </p:sp>
    </p:spTree>
    <p:extLst>
      <p:ext uri="{BB962C8B-B14F-4D97-AF65-F5344CB8AC3E}">
        <p14:creationId xmlns:p14="http://schemas.microsoft.com/office/powerpoint/2010/main" val="142922553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Caractéristiques de la substance</a:t>
            </a:r>
            <a:endParaRPr lang="fr-FR" dirty="0"/>
          </a:p>
        </p:txBody>
      </p:sp>
      <p:sp>
        <p:nvSpPr>
          <p:cNvPr id="3" name="Espace réservé du contenu 2"/>
          <p:cNvSpPr>
            <a:spLocks noGrp="1"/>
          </p:cNvSpPr>
          <p:nvPr>
            <p:ph idx="1"/>
          </p:nvPr>
        </p:nvSpPr>
        <p:spPr>
          <a:xfrm>
            <a:off x="580571" y="1874763"/>
            <a:ext cx="8091715" cy="4330094"/>
          </a:xfrm>
        </p:spPr>
        <p:txBody>
          <a:bodyPr anchor="ctr">
            <a:normAutofit/>
          </a:bodyPr>
          <a:lstStyle/>
          <a:p>
            <a:pPr>
              <a:spcBef>
                <a:spcPts val="200"/>
              </a:spcBef>
            </a:pPr>
            <a:r>
              <a:rPr lang="fr-FR" sz="2800" dirty="0"/>
              <a:t>Les 6 caractéristiques données en </a:t>
            </a:r>
            <a:r>
              <a:rPr lang="fr-FR" sz="2800" i="1" dirty="0"/>
              <a:t>Catégories</a:t>
            </a:r>
            <a:r>
              <a:rPr lang="fr-FR" sz="2800" dirty="0"/>
              <a:t> </a:t>
            </a:r>
            <a:r>
              <a:rPr lang="fr-FR" sz="2800" dirty="0" smtClean="0"/>
              <a:t>5</a:t>
            </a:r>
            <a:endParaRPr lang="fr-FR" sz="2800" u="sng" dirty="0" smtClean="0"/>
          </a:p>
          <a:p>
            <a:pPr marL="457200" lvl="0" indent="-457200">
              <a:spcBef>
                <a:spcPts val="1400"/>
              </a:spcBef>
              <a:buFont typeface="+mj-lt"/>
              <a:buAutoNum type="arabicPeriod"/>
            </a:pPr>
            <a:r>
              <a:rPr lang="fr-FR" sz="2800" dirty="0" smtClean="0"/>
              <a:t>Indépendance (séparation)</a:t>
            </a:r>
            <a:endParaRPr lang="fr-FR" sz="2800" dirty="0"/>
          </a:p>
          <a:p>
            <a:pPr marL="457200" lvl="0" indent="-457200">
              <a:spcBef>
                <a:spcPts val="200"/>
              </a:spcBef>
              <a:buFont typeface="+mj-lt"/>
              <a:buAutoNum type="arabicPeriod"/>
            </a:pPr>
            <a:r>
              <a:rPr lang="fr-FR" sz="2800" dirty="0"/>
              <a:t>Prédication </a:t>
            </a:r>
            <a:r>
              <a:rPr lang="fr-FR" sz="2800" dirty="0" smtClean="0"/>
              <a:t>synonyme (sorte)</a:t>
            </a:r>
          </a:p>
          <a:p>
            <a:pPr marL="457200" lvl="0" indent="-457200">
              <a:spcBef>
                <a:spcPts val="200"/>
              </a:spcBef>
              <a:buFont typeface="+mj-lt"/>
              <a:buAutoNum type="arabicPeriod"/>
            </a:pPr>
            <a:r>
              <a:rPr lang="fr-FR" sz="2800" dirty="0"/>
              <a:t>Signification d’un être </a:t>
            </a:r>
            <a:r>
              <a:rPr lang="fr-FR" sz="2800" dirty="0" smtClean="0"/>
              <a:t>déterminé (individu)</a:t>
            </a:r>
          </a:p>
          <a:p>
            <a:pPr marL="457200" lvl="0" indent="-457200">
              <a:spcBef>
                <a:spcPts val="200"/>
              </a:spcBef>
              <a:buFont typeface="+mj-lt"/>
              <a:buAutoNum type="arabicPeriod"/>
            </a:pPr>
            <a:r>
              <a:rPr lang="fr-FR" sz="2800" dirty="0"/>
              <a:t>Pas de </a:t>
            </a:r>
            <a:r>
              <a:rPr lang="fr-FR" sz="2800" dirty="0" smtClean="0"/>
              <a:t>contraires</a:t>
            </a:r>
            <a:endParaRPr lang="fr-FR" sz="2800" dirty="0"/>
          </a:p>
          <a:p>
            <a:pPr marL="457200" lvl="0" indent="-457200">
              <a:spcBef>
                <a:spcPts val="200"/>
              </a:spcBef>
              <a:buFont typeface="+mj-lt"/>
              <a:buAutoNum type="arabicPeriod"/>
            </a:pPr>
            <a:r>
              <a:rPr lang="fr-FR" sz="2800" dirty="0"/>
              <a:t>Pas de plus et de </a:t>
            </a:r>
            <a:r>
              <a:rPr lang="fr-FR" sz="2800" dirty="0" smtClean="0"/>
              <a:t>moins</a:t>
            </a:r>
          </a:p>
          <a:p>
            <a:pPr marL="457200" indent="-457200">
              <a:spcBef>
                <a:spcPts val="200"/>
              </a:spcBef>
              <a:buFont typeface="+mj-lt"/>
              <a:buAutoNum type="arabicPeriod"/>
            </a:pPr>
            <a:r>
              <a:rPr lang="fr-FR" sz="2800" dirty="0"/>
              <a:t>Peut recevoir les contraires. </a:t>
            </a:r>
          </a:p>
        </p:txBody>
      </p:sp>
    </p:spTree>
    <p:extLst>
      <p:ext uri="{BB962C8B-B14F-4D97-AF65-F5344CB8AC3E}">
        <p14:creationId xmlns:p14="http://schemas.microsoft.com/office/powerpoint/2010/main" val="134963129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1371599"/>
            <a:ext cx="7345362" cy="3101459"/>
          </a:xfrm>
        </p:spPr>
        <p:txBody>
          <a:bodyPr/>
          <a:lstStyle/>
          <a:p>
            <a:r>
              <a:rPr lang="fr-FR" dirty="0" smtClean="0"/>
              <a:t>Substances et attributs</a:t>
            </a:r>
            <a:br>
              <a:rPr lang="fr-FR" dirty="0" smtClean="0"/>
            </a:br>
            <a:r>
              <a:rPr lang="fr-FR" dirty="0" smtClean="0"/>
              <a:t/>
            </a:r>
            <a:br>
              <a:rPr lang="fr-FR" dirty="0" smtClean="0"/>
            </a:br>
            <a:r>
              <a:rPr lang="fr-FR" dirty="0" smtClean="0"/>
              <a:t>1. Les individus</a:t>
            </a:r>
            <a:endParaRPr lang="fr-FR" dirty="0"/>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3641966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individus</a:t>
            </a:r>
            <a:endParaRPr lang="fr-FR" dirty="0"/>
          </a:p>
        </p:txBody>
      </p:sp>
      <p:sp>
        <p:nvSpPr>
          <p:cNvPr id="3" name="Espace réservé du contenu 2"/>
          <p:cNvSpPr>
            <a:spLocks noGrp="1"/>
          </p:cNvSpPr>
          <p:nvPr>
            <p:ph idx="1"/>
          </p:nvPr>
        </p:nvSpPr>
        <p:spPr>
          <a:xfrm>
            <a:off x="900112" y="1794746"/>
            <a:ext cx="7345363" cy="4735368"/>
          </a:xfrm>
        </p:spPr>
        <p:txBody>
          <a:bodyPr anchor="ctr">
            <a:normAutofit lnSpcReduction="10000"/>
          </a:bodyPr>
          <a:lstStyle/>
          <a:p>
            <a:r>
              <a:rPr lang="fr-FR" dirty="0" smtClean="0"/>
              <a:t>Nous décrivons le Monde </a:t>
            </a:r>
            <a:r>
              <a:rPr lang="fr-FR" dirty="0"/>
              <a:t>comme constitué de (ou contenant des) </a:t>
            </a:r>
            <a:r>
              <a:rPr lang="fr-FR" i="1" dirty="0"/>
              <a:t>choses individuelles</a:t>
            </a:r>
            <a:r>
              <a:rPr lang="fr-FR" dirty="0"/>
              <a:t>, caractéristique de la métaphysique occidentale (Peter van </a:t>
            </a:r>
            <a:r>
              <a:rPr lang="fr-FR" dirty="0" err="1"/>
              <a:t>Inwagen</a:t>
            </a:r>
            <a:r>
              <a:rPr lang="fr-FR" dirty="0" smtClean="0"/>
              <a:t>)</a:t>
            </a:r>
          </a:p>
          <a:p>
            <a:r>
              <a:rPr lang="fr-FR" dirty="0"/>
              <a:t>Notion d’individu</a:t>
            </a:r>
          </a:p>
          <a:p>
            <a:pPr>
              <a:buFont typeface="Wingdings" charset="2"/>
              <a:buChar char="Ø"/>
            </a:pPr>
            <a:r>
              <a:rPr lang="fr-FR" dirty="0"/>
              <a:t>Indivisibilité (atome)</a:t>
            </a:r>
          </a:p>
          <a:p>
            <a:pPr>
              <a:buFont typeface="Wingdings" charset="2"/>
              <a:buChar char="Ø"/>
            </a:pPr>
            <a:r>
              <a:rPr lang="fr-FR" dirty="0"/>
              <a:t>Séparation, séparabilité: physique/réelle, mentale (dans la représentation</a:t>
            </a:r>
            <a:r>
              <a:rPr lang="fr-FR" dirty="0" smtClean="0"/>
              <a:t>)</a:t>
            </a:r>
          </a:p>
          <a:p>
            <a:pPr>
              <a:buFont typeface="Wingdings" charset="2"/>
              <a:buChar char="Ø"/>
            </a:pPr>
            <a:r>
              <a:rPr lang="fr-FR" dirty="0" smtClean="0"/>
              <a:t>Individuation: cas d’une espèce/sorte, continuité spatiale et temporelle</a:t>
            </a:r>
            <a:endParaRPr lang="fr-FR" dirty="0"/>
          </a:p>
        </p:txBody>
      </p:sp>
    </p:spTree>
    <p:extLst>
      <p:ext uri="{BB962C8B-B14F-4D97-AF65-F5344CB8AC3E}">
        <p14:creationId xmlns:p14="http://schemas.microsoft.com/office/powerpoint/2010/main" val="27644753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individus</a:t>
            </a:r>
            <a:endParaRPr lang="fr-FR" dirty="0"/>
          </a:p>
        </p:txBody>
      </p:sp>
      <p:sp>
        <p:nvSpPr>
          <p:cNvPr id="3" name="Espace réservé du contenu 2"/>
          <p:cNvSpPr>
            <a:spLocks noGrp="1"/>
          </p:cNvSpPr>
          <p:nvPr>
            <p:ph idx="1"/>
          </p:nvPr>
        </p:nvSpPr>
        <p:spPr/>
        <p:txBody>
          <a:bodyPr anchor="ctr"/>
          <a:lstStyle/>
          <a:p>
            <a:pPr>
              <a:lnSpc>
                <a:spcPts val="2880"/>
              </a:lnSpc>
              <a:spcBef>
                <a:spcPts val="1400"/>
              </a:spcBef>
            </a:pPr>
            <a:r>
              <a:rPr lang="fr-FR" dirty="0"/>
              <a:t>Les individus privilégiés : </a:t>
            </a:r>
            <a:endParaRPr lang="fr-FR" dirty="0" smtClean="0"/>
          </a:p>
          <a:p>
            <a:pPr marL="0" indent="0">
              <a:lnSpc>
                <a:spcPts val="2880"/>
              </a:lnSpc>
              <a:spcBef>
                <a:spcPts val="1400"/>
              </a:spcBef>
              <a:buNone/>
            </a:pPr>
            <a:endParaRPr lang="fr-FR" dirty="0"/>
          </a:p>
          <a:p>
            <a:pPr>
              <a:lnSpc>
                <a:spcPts val="2880"/>
              </a:lnSpc>
              <a:spcBef>
                <a:spcPts val="200"/>
              </a:spcBef>
              <a:buFont typeface="Wingdings" charset="2"/>
              <a:buChar char="ü"/>
            </a:pPr>
            <a:r>
              <a:rPr lang="fr-FR" dirty="0"/>
              <a:t>artefacts (voitures, montres, meubles), </a:t>
            </a:r>
          </a:p>
          <a:p>
            <a:pPr>
              <a:lnSpc>
                <a:spcPts val="2880"/>
              </a:lnSpc>
              <a:spcBef>
                <a:spcPts val="200"/>
              </a:spcBef>
              <a:buFont typeface="Wingdings" charset="2"/>
              <a:buChar char="ü"/>
            </a:pPr>
            <a:r>
              <a:rPr lang="fr-FR" dirty="0"/>
              <a:t>espaces aménagés (villes, jardins),</a:t>
            </a:r>
          </a:p>
          <a:p>
            <a:pPr>
              <a:lnSpc>
                <a:spcPts val="2880"/>
              </a:lnSpc>
              <a:spcBef>
                <a:spcPts val="200"/>
              </a:spcBef>
              <a:buFont typeface="Wingdings" charset="2"/>
              <a:buChar char="ü"/>
            </a:pPr>
            <a:r>
              <a:rPr lang="fr-FR" dirty="0"/>
              <a:t>formations minérales particulières (planètes, montagnes, fleuves), </a:t>
            </a:r>
          </a:p>
          <a:p>
            <a:pPr>
              <a:lnSpc>
                <a:spcPts val="2880"/>
              </a:lnSpc>
              <a:spcBef>
                <a:spcPts val="200"/>
              </a:spcBef>
              <a:buFont typeface="Wingdings" charset="2"/>
              <a:buChar char="ü"/>
            </a:pPr>
            <a:r>
              <a:rPr lang="fr-FR" dirty="0"/>
              <a:t>organismes: végétaux et animaux </a:t>
            </a:r>
          </a:p>
          <a:p>
            <a:pPr>
              <a:lnSpc>
                <a:spcPts val="2880"/>
              </a:lnSpc>
              <a:spcBef>
                <a:spcPts val="200"/>
              </a:spcBef>
              <a:buFont typeface="Wingdings" charset="2"/>
              <a:buChar char="ü"/>
            </a:pPr>
            <a:r>
              <a:rPr lang="fr-FR" dirty="0"/>
              <a:t>parties des précédents: moteur, feuille, </a:t>
            </a:r>
            <a:r>
              <a:rPr lang="fr-FR" dirty="0" smtClean="0"/>
              <a:t>main</a:t>
            </a:r>
            <a:endParaRPr lang="fr-FR" dirty="0"/>
          </a:p>
        </p:txBody>
      </p:sp>
    </p:spTree>
    <p:extLst>
      <p:ext uri="{BB962C8B-B14F-4D97-AF65-F5344CB8AC3E}">
        <p14:creationId xmlns:p14="http://schemas.microsoft.com/office/powerpoint/2010/main" val="3972824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Désigner les individus</a:t>
            </a:r>
            <a:endParaRPr lang="fr-FR" dirty="0"/>
          </a:p>
        </p:txBody>
      </p:sp>
      <p:sp>
        <p:nvSpPr>
          <p:cNvPr id="3" name="Espace réservé du contenu 2"/>
          <p:cNvSpPr>
            <a:spLocks noGrp="1"/>
          </p:cNvSpPr>
          <p:nvPr>
            <p:ph idx="1"/>
          </p:nvPr>
        </p:nvSpPr>
        <p:spPr>
          <a:xfrm>
            <a:off x="580571" y="1780940"/>
            <a:ext cx="8103809" cy="4611116"/>
          </a:xfrm>
        </p:spPr>
        <p:txBody>
          <a:bodyPr anchor="ctr">
            <a:normAutofit fontScale="92500"/>
          </a:bodyPr>
          <a:lstStyle/>
          <a:p>
            <a:pPr>
              <a:lnSpc>
                <a:spcPts val="2880"/>
              </a:lnSpc>
              <a:spcBef>
                <a:spcPts val="800"/>
              </a:spcBef>
            </a:pPr>
            <a:r>
              <a:rPr lang="fr-FR" dirty="0" smtClean="0"/>
              <a:t>‘Ce cheval’ vs ‘cette eau’, ‘cette matière’ (termes de </a:t>
            </a:r>
            <a:r>
              <a:rPr lang="fr-FR" i="1" dirty="0" smtClean="0"/>
              <a:t>masses</a:t>
            </a:r>
            <a:r>
              <a:rPr lang="fr-FR" dirty="0" smtClean="0"/>
              <a:t>)</a:t>
            </a:r>
          </a:p>
          <a:p>
            <a:pPr>
              <a:lnSpc>
                <a:spcPts val="2880"/>
              </a:lnSpc>
              <a:spcBef>
                <a:spcPts val="800"/>
              </a:spcBef>
            </a:pPr>
            <a:r>
              <a:rPr lang="fr-FR" dirty="0" smtClean="0"/>
              <a:t>Il faut un terme général qui </a:t>
            </a:r>
            <a:r>
              <a:rPr lang="fr-FR" i="1" dirty="0" smtClean="0"/>
              <a:t>divise la référence</a:t>
            </a:r>
            <a:r>
              <a:rPr lang="fr-FR" dirty="0" smtClean="0"/>
              <a:t>: cet F (ce </a:t>
            </a:r>
            <a:r>
              <a:rPr lang="fr-FR" i="1" dirty="0" smtClean="0"/>
              <a:t>cheval</a:t>
            </a:r>
            <a:r>
              <a:rPr lang="fr-FR" dirty="0" smtClean="0"/>
              <a:t>, ce </a:t>
            </a:r>
            <a:r>
              <a:rPr lang="fr-FR" i="1" dirty="0" smtClean="0"/>
              <a:t>verre/</a:t>
            </a:r>
            <a:r>
              <a:rPr lang="fr-FR" dirty="0" smtClean="0"/>
              <a:t>cette</a:t>
            </a:r>
            <a:r>
              <a:rPr lang="fr-FR" i="1" dirty="0" smtClean="0"/>
              <a:t> goutte </a:t>
            </a:r>
            <a:r>
              <a:rPr lang="fr-FR" dirty="0" smtClean="0"/>
              <a:t>d’eau)</a:t>
            </a:r>
            <a:endParaRPr lang="fr-FR" i="1" dirty="0" smtClean="0"/>
          </a:p>
          <a:p>
            <a:pPr>
              <a:lnSpc>
                <a:spcPts val="2880"/>
              </a:lnSpc>
              <a:spcBef>
                <a:spcPts val="800"/>
              </a:spcBef>
            </a:pPr>
            <a:r>
              <a:rPr lang="fr-FR" dirty="0" smtClean="0"/>
              <a:t>De nombreux termes qui servent à </a:t>
            </a:r>
            <a:r>
              <a:rPr lang="fr-FR" i="1" dirty="0" smtClean="0"/>
              <a:t>caractériser</a:t>
            </a:r>
            <a:r>
              <a:rPr lang="fr-FR" dirty="0" smtClean="0"/>
              <a:t> les individus ne divisent pas la référence: ‘rouge’, ‘grand’, ‘boire’</a:t>
            </a:r>
          </a:p>
          <a:p>
            <a:pPr>
              <a:lnSpc>
                <a:spcPts val="2880"/>
              </a:lnSpc>
              <a:spcBef>
                <a:spcPts val="800"/>
              </a:spcBef>
            </a:pPr>
            <a:r>
              <a:rPr lang="fr-FR" dirty="0" smtClean="0"/>
              <a:t>Certains termes permettent de </a:t>
            </a:r>
            <a:r>
              <a:rPr lang="fr-FR" i="1" dirty="0" smtClean="0"/>
              <a:t>compter</a:t>
            </a:r>
            <a:r>
              <a:rPr lang="fr-FR" dirty="0" smtClean="0"/>
              <a:t> (des individus) mais ne divisent pas la référence: ‘chose, ‘objet’, ‘truc’</a:t>
            </a:r>
          </a:p>
          <a:p>
            <a:pPr>
              <a:lnSpc>
                <a:spcPts val="2880"/>
              </a:lnSpc>
              <a:spcBef>
                <a:spcPts val="800"/>
              </a:spcBef>
            </a:pPr>
            <a:r>
              <a:rPr lang="fr-FR" dirty="0" smtClean="0"/>
              <a:t>Termes de </a:t>
            </a:r>
            <a:r>
              <a:rPr lang="fr-FR" i="1" dirty="0" smtClean="0"/>
              <a:t>sortes</a:t>
            </a:r>
            <a:r>
              <a:rPr lang="fr-FR" dirty="0" smtClean="0"/>
              <a:t>: permettent de compter, divisent la référence, et s’appliquent aux choses individuelles (vs cette guerre, cette couleur, ce nombre: </a:t>
            </a:r>
            <a:r>
              <a:rPr lang="fr-FR" i="1" dirty="0" smtClean="0"/>
              <a:t>singuliers</a:t>
            </a:r>
            <a:r>
              <a:rPr lang="fr-FR" dirty="0" smtClean="0"/>
              <a:t>, </a:t>
            </a:r>
            <a:r>
              <a:rPr lang="fr-FR" i="1" dirty="0" smtClean="0"/>
              <a:t>particuliers</a:t>
            </a:r>
            <a:r>
              <a:rPr lang="fr-FR" dirty="0" smtClean="0"/>
              <a:t>)</a:t>
            </a:r>
            <a:endParaRPr lang="fr-FR" dirty="0"/>
          </a:p>
        </p:txBody>
      </p:sp>
    </p:spTree>
    <p:extLst>
      <p:ext uri="{BB962C8B-B14F-4D97-AF65-F5344CB8AC3E}">
        <p14:creationId xmlns:p14="http://schemas.microsoft.com/office/powerpoint/2010/main" val="35929675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Ce qui n’est pas un individu</a:t>
            </a:r>
            <a:endParaRPr lang="fr-FR" dirty="0"/>
          </a:p>
        </p:txBody>
      </p:sp>
      <p:sp>
        <p:nvSpPr>
          <p:cNvPr id="3" name="Espace réservé du contenu 2"/>
          <p:cNvSpPr>
            <a:spLocks noGrp="1"/>
          </p:cNvSpPr>
          <p:nvPr>
            <p:ph idx="1"/>
          </p:nvPr>
        </p:nvSpPr>
        <p:spPr>
          <a:xfrm>
            <a:off x="508000" y="1794746"/>
            <a:ext cx="7954385" cy="4583505"/>
          </a:xfrm>
        </p:spPr>
        <p:txBody>
          <a:bodyPr>
            <a:normAutofit fontScale="92500"/>
          </a:bodyPr>
          <a:lstStyle/>
          <a:p>
            <a:pPr>
              <a:lnSpc>
                <a:spcPts val="2640"/>
              </a:lnSpc>
            </a:pPr>
            <a:r>
              <a:rPr lang="fr-FR" i="1" dirty="0" smtClean="0"/>
              <a:t>Distinguer</a:t>
            </a:r>
            <a:r>
              <a:rPr lang="fr-FR" dirty="0" smtClean="0"/>
              <a:t> choses individuelles et réalités qui peuvent être désignées par des expressions individuelles (‘le’, ‘ce’, mais ne sont pas des individus)</a:t>
            </a:r>
          </a:p>
          <a:p>
            <a:pPr lvl="0">
              <a:lnSpc>
                <a:spcPts val="2640"/>
              </a:lnSpc>
              <a:spcBef>
                <a:spcPts val="1400"/>
              </a:spcBef>
              <a:buFont typeface="Wingdings" charset="2"/>
              <a:buChar char="ü"/>
            </a:pPr>
            <a:r>
              <a:rPr lang="fr-FR" dirty="0" smtClean="0"/>
              <a:t>modifications</a:t>
            </a:r>
            <a:r>
              <a:rPr lang="fr-FR" dirty="0"/>
              <a:t> : le pli dans le tapis, </a:t>
            </a:r>
            <a:r>
              <a:rPr lang="fr-FR" dirty="0" smtClean="0"/>
              <a:t>ce sourire</a:t>
            </a:r>
            <a:endParaRPr lang="fr-FR" dirty="0"/>
          </a:p>
          <a:p>
            <a:pPr lvl="0">
              <a:lnSpc>
                <a:spcPts val="2640"/>
              </a:lnSpc>
              <a:spcBef>
                <a:spcPts val="200"/>
              </a:spcBef>
              <a:buFont typeface="Wingdings" charset="2"/>
              <a:buChar char="ü"/>
            </a:pPr>
            <a:r>
              <a:rPr lang="fr-FR" dirty="0" smtClean="0"/>
              <a:t>collections</a:t>
            </a:r>
            <a:r>
              <a:rPr lang="fr-FR" dirty="0"/>
              <a:t> : tas de (grains de) sable (animal et tas de cellules ?</a:t>
            </a:r>
            <a:r>
              <a:rPr lang="fr-FR" dirty="0" smtClean="0"/>
              <a:t>), peuple, armée</a:t>
            </a:r>
            <a:endParaRPr lang="fr-FR" dirty="0"/>
          </a:p>
          <a:p>
            <a:pPr lvl="0">
              <a:lnSpc>
                <a:spcPts val="2640"/>
              </a:lnSpc>
              <a:spcBef>
                <a:spcPts val="200"/>
              </a:spcBef>
              <a:buFont typeface="Wingdings" charset="2"/>
              <a:buChar char="ü"/>
            </a:pPr>
            <a:r>
              <a:rPr lang="fr-FR" dirty="0" smtClean="0"/>
              <a:t>matières </a:t>
            </a:r>
            <a:r>
              <a:rPr lang="fr-FR" dirty="0"/>
              <a:t>(eau, terre, cire) : cette eau ≠ ce verre d’eau</a:t>
            </a:r>
          </a:p>
          <a:p>
            <a:pPr lvl="0">
              <a:lnSpc>
                <a:spcPts val="2640"/>
              </a:lnSpc>
              <a:spcBef>
                <a:spcPts val="200"/>
              </a:spcBef>
              <a:buFont typeface="Wingdings" charset="2"/>
              <a:buChar char="ü"/>
            </a:pPr>
            <a:r>
              <a:rPr lang="fr-FR" dirty="0" smtClean="0"/>
              <a:t>universaux</a:t>
            </a:r>
            <a:r>
              <a:rPr lang="fr-FR" dirty="0"/>
              <a:t> : </a:t>
            </a:r>
            <a:r>
              <a:rPr lang="fr-FR" i="1" dirty="0"/>
              <a:t>Guerre et Paix</a:t>
            </a:r>
            <a:r>
              <a:rPr lang="fr-FR" dirty="0"/>
              <a:t> (vs cet exemplaire), la sagesse, </a:t>
            </a:r>
            <a:endParaRPr lang="fr-FR" dirty="0" smtClean="0"/>
          </a:p>
          <a:p>
            <a:pPr lvl="0">
              <a:lnSpc>
                <a:spcPts val="2640"/>
              </a:lnSpc>
              <a:spcBef>
                <a:spcPts val="200"/>
              </a:spcBef>
              <a:buFont typeface="Wingdings" charset="2"/>
              <a:buChar char="ü"/>
            </a:pPr>
            <a:r>
              <a:rPr lang="fr-FR" dirty="0" smtClean="0"/>
              <a:t>événements et processus </a:t>
            </a:r>
            <a:r>
              <a:rPr lang="fr-FR" dirty="0"/>
              <a:t>(ils arrivent, les individus viennent à l’existence). Impliquent-ils toujours des individus ? (éclair, pluie, son</a:t>
            </a:r>
            <a:r>
              <a:rPr lang="fr-FR" dirty="0" smtClean="0"/>
              <a:t>)</a:t>
            </a:r>
          </a:p>
          <a:p>
            <a:pPr>
              <a:lnSpc>
                <a:spcPts val="2640"/>
              </a:lnSpc>
              <a:spcBef>
                <a:spcPts val="200"/>
              </a:spcBef>
              <a:buFont typeface="Wingdings" charset="2"/>
              <a:buChar char="ü"/>
            </a:pPr>
            <a:r>
              <a:rPr lang="fr-FR" dirty="0" smtClean="0"/>
              <a:t>entités abstraites: </a:t>
            </a:r>
            <a:r>
              <a:rPr lang="fr-FR" dirty="0"/>
              <a:t>le nombre </a:t>
            </a:r>
            <a:r>
              <a:rPr lang="fr-FR" dirty="0" smtClean="0"/>
              <a:t>4</a:t>
            </a:r>
            <a:endParaRPr lang="fr-FR" dirty="0"/>
          </a:p>
        </p:txBody>
      </p:sp>
    </p:spTree>
    <p:extLst>
      <p:ext uri="{BB962C8B-B14F-4D97-AF65-F5344CB8AC3E}">
        <p14:creationId xmlns:p14="http://schemas.microsoft.com/office/powerpoint/2010/main" val="22573259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Unité et unicité</a:t>
            </a:r>
            <a:endParaRPr lang="fr-FR" dirty="0"/>
          </a:p>
        </p:txBody>
      </p:sp>
      <p:sp>
        <p:nvSpPr>
          <p:cNvPr id="3" name="Espace réservé du contenu 2"/>
          <p:cNvSpPr>
            <a:spLocks noGrp="1"/>
          </p:cNvSpPr>
          <p:nvPr>
            <p:ph idx="1"/>
          </p:nvPr>
        </p:nvSpPr>
        <p:spPr>
          <a:xfrm>
            <a:off x="496976" y="1753342"/>
            <a:ext cx="8269116" cy="4808048"/>
          </a:xfrm>
        </p:spPr>
        <p:txBody>
          <a:bodyPr>
            <a:normAutofit fontScale="85000" lnSpcReduction="10000"/>
          </a:bodyPr>
          <a:lstStyle/>
          <a:p>
            <a:pPr marL="0" indent="0">
              <a:lnSpc>
                <a:spcPts val="2640"/>
              </a:lnSpc>
              <a:spcBef>
                <a:spcPts val="200"/>
              </a:spcBef>
              <a:spcAft>
                <a:spcPts val="600"/>
              </a:spcAft>
              <a:buNone/>
            </a:pPr>
            <a:r>
              <a:rPr lang="fr-FR" dirty="0"/>
              <a:t>- </a:t>
            </a:r>
            <a:r>
              <a:rPr lang="fr-FR" i="1" dirty="0"/>
              <a:t>unité interne</a:t>
            </a:r>
            <a:r>
              <a:rPr lang="fr-FR" dirty="0"/>
              <a:t> : </a:t>
            </a:r>
          </a:p>
          <a:p>
            <a:pPr marL="0" indent="0">
              <a:lnSpc>
                <a:spcPts val="2640"/>
              </a:lnSpc>
              <a:spcBef>
                <a:spcPts val="200"/>
              </a:spcBef>
              <a:buNone/>
            </a:pPr>
            <a:r>
              <a:rPr lang="fr-FR" dirty="0"/>
              <a:t>a) insécabilité en parties de même nature : </a:t>
            </a:r>
            <a:r>
              <a:rPr lang="fr-FR" dirty="0" err="1"/>
              <a:t>anoméomère</a:t>
            </a:r>
            <a:r>
              <a:rPr lang="fr-FR" dirty="0"/>
              <a:t> </a:t>
            </a:r>
          </a:p>
          <a:p>
            <a:pPr marL="0" indent="0">
              <a:lnSpc>
                <a:spcPts val="2640"/>
              </a:lnSpc>
              <a:spcBef>
                <a:spcPts val="200"/>
              </a:spcBef>
              <a:buNone/>
            </a:pPr>
            <a:r>
              <a:rPr lang="fr-FR" dirty="0"/>
              <a:t>b) frontières naturelles (vs instituées et vs </a:t>
            </a:r>
            <a:r>
              <a:rPr lang="fr-FR" dirty="0" smtClean="0"/>
              <a:t>vagues)</a:t>
            </a:r>
            <a:endParaRPr lang="fr-FR" dirty="0"/>
          </a:p>
          <a:p>
            <a:pPr marL="0" indent="0">
              <a:lnSpc>
                <a:spcPts val="2640"/>
              </a:lnSpc>
              <a:spcBef>
                <a:spcPts val="200"/>
              </a:spcBef>
              <a:buNone/>
            </a:pPr>
            <a:r>
              <a:rPr lang="fr-FR" dirty="0"/>
              <a:t>c) identité </a:t>
            </a:r>
            <a:r>
              <a:rPr lang="fr-FR" dirty="0" smtClean="0"/>
              <a:t>diachronique (</a:t>
            </a:r>
            <a:r>
              <a:rPr lang="fr-FR" dirty="0"/>
              <a:t>pour les </a:t>
            </a:r>
            <a:r>
              <a:rPr lang="fr-FR" dirty="0" smtClean="0"/>
              <a:t>individus concrets avec changements)</a:t>
            </a:r>
            <a:endParaRPr lang="fr-FR" dirty="0"/>
          </a:p>
          <a:p>
            <a:pPr marL="0" indent="0">
              <a:lnSpc>
                <a:spcPts val="2640"/>
              </a:lnSpc>
              <a:spcBef>
                <a:spcPts val="800"/>
              </a:spcBef>
              <a:buNone/>
            </a:pPr>
            <a:r>
              <a:rPr lang="fr-FR" dirty="0" smtClean="0"/>
              <a:t>- </a:t>
            </a:r>
            <a:r>
              <a:rPr lang="fr-FR" i="1" dirty="0" smtClean="0"/>
              <a:t>unicité</a:t>
            </a:r>
            <a:r>
              <a:rPr lang="fr-FR" i="1" dirty="0"/>
              <a:t>, différenciation </a:t>
            </a:r>
            <a:r>
              <a:rPr lang="fr-FR" i="1" dirty="0" smtClean="0"/>
              <a:t>externe </a:t>
            </a:r>
            <a:r>
              <a:rPr lang="fr-FR" dirty="0" smtClean="0"/>
              <a:t>(principe d’individuation)</a:t>
            </a:r>
            <a:r>
              <a:rPr lang="fr-FR" dirty="0"/>
              <a:t> : </a:t>
            </a:r>
            <a:endParaRPr lang="fr-FR" dirty="0" smtClean="0"/>
          </a:p>
          <a:p>
            <a:pPr marL="0" indent="0">
              <a:lnSpc>
                <a:spcPts val="2640"/>
              </a:lnSpc>
              <a:spcBef>
                <a:spcPts val="800"/>
              </a:spcBef>
              <a:buNone/>
            </a:pPr>
            <a:r>
              <a:rPr lang="fr-FR" dirty="0" smtClean="0"/>
              <a:t>a</a:t>
            </a:r>
            <a:r>
              <a:rPr lang="fr-FR" dirty="0"/>
              <a:t>) situation spatio-temporelle (mais les lieux sont-ils distingués par les occupants ?)</a:t>
            </a:r>
          </a:p>
          <a:p>
            <a:pPr marL="0" indent="0">
              <a:lnSpc>
                <a:spcPts val="2640"/>
              </a:lnSpc>
              <a:spcBef>
                <a:spcPts val="200"/>
              </a:spcBef>
              <a:buNone/>
            </a:pPr>
            <a:r>
              <a:rPr lang="fr-FR" dirty="0"/>
              <a:t>b) caractéristiques propres (mais deux individus indiscernables)</a:t>
            </a:r>
          </a:p>
          <a:p>
            <a:pPr marL="0" indent="0">
              <a:lnSpc>
                <a:spcPts val="2640"/>
              </a:lnSpc>
              <a:spcBef>
                <a:spcPts val="200"/>
              </a:spcBef>
              <a:buNone/>
            </a:pPr>
            <a:r>
              <a:rPr lang="fr-FR" dirty="0"/>
              <a:t>c) origine causale (doit être individuelle : régression)</a:t>
            </a:r>
          </a:p>
          <a:p>
            <a:pPr marL="0" indent="0">
              <a:lnSpc>
                <a:spcPts val="2640"/>
              </a:lnSpc>
              <a:spcBef>
                <a:spcPts val="200"/>
              </a:spcBef>
              <a:buNone/>
            </a:pPr>
            <a:r>
              <a:rPr lang="fr-FR" dirty="0"/>
              <a:t>d) matière (individuelle ?)</a:t>
            </a:r>
          </a:p>
          <a:p>
            <a:pPr marL="0" indent="0">
              <a:lnSpc>
                <a:spcPts val="2640"/>
              </a:lnSpc>
              <a:spcBef>
                <a:spcPts val="200"/>
              </a:spcBef>
              <a:buNone/>
            </a:pPr>
            <a:r>
              <a:rPr lang="fr-FR" dirty="0"/>
              <a:t>e) auto-individuation (différenciation) biologique, psychologique </a:t>
            </a:r>
            <a:r>
              <a:rPr lang="fr-FR" dirty="0" smtClean="0"/>
              <a:t>?</a:t>
            </a:r>
          </a:p>
          <a:p>
            <a:pPr marL="0" indent="0">
              <a:lnSpc>
                <a:spcPts val="2640"/>
              </a:lnSpc>
              <a:spcBef>
                <a:spcPts val="1400"/>
              </a:spcBef>
              <a:buNone/>
            </a:pPr>
            <a:r>
              <a:rPr lang="fr-FR" sz="1900" dirty="0" smtClean="0"/>
              <a:t>Voir </a:t>
            </a:r>
            <a:r>
              <a:rPr lang="fr-FR" sz="1900" dirty="0" smtClean="0"/>
              <a:t>S. </a:t>
            </a:r>
            <a:r>
              <a:rPr lang="fr-FR" sz="1900" dirty="0" err="1" smtClean="0"/>
              <a:t>Chauvier</a:t>
            </a:r>
            <a:r>
              <a:rPr lang="fr-FR" sz="1900" dirty="0" smtClean="0"/>
              <a:t> </a:t>
            </a:r>
            <a:r>
              <a:rPr lang="fr-FR" sz="1900" dirty="0" smtClean="0"/>
              <a:t>« Particuliers, individus et individuation »</a:t>
            </a:r>
            <a:endParaRPr lang="fr-FR" sz="1900" dirty="0"/>
          </a:p>
          <a:p>
            <a:pPr marL="0" indent="0">
              <a:lnSpc>
                <a:spcPts val="2640"/>
              </a:lnSpc>
              <a:spcBef>
                <a:spcPts val="200"/>
              </a:spcBef>
              <a:buNone/>
            </a:pPr>
            <a:endParaRPr lang="fr-FR" dirty="0"/>
          </a:p>
        </p:txBody>
      </p:sp>
    </p:spTree>
    <p:extLst>
      <p:ext uri="{BB962C8B-B14F-4D97-AF65-F5344CB8AC3E}">
        <p14:creationId xmlns:p14="http://schemas.microsoft.com/office/powerpoint/2010/main" val="39131843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Pluralisme</a:t>
            </a:r>
            <a:endParaRPr lang="fr-FR" dirty="0"/>
          </a:p>
        </p:txBody>
      </p:sp>
      <p:sp>
        <p:nvSpPr>
          <p:cNvPr id="3" name="Espace réservé du contenu 2"/>
          <p:cNvSpPr>
            <a:spLocks noGrp="1"/>
          </p:cNvSpPr>
          <p:nvPr>
            <p:ph idx="1"/>
          </p:nvPr>
        </p:nvSpPr>
        <p:spPr>
          <a:xfrm>
            <a:off x="900112" y="1932803"/>
            <a:ext cx="7576077" cy="4307390"/>
          </a:xfrm>
        </p:spPr>
        <p:txBody>
          <a:bodyPr anchor="ctr">
            <a:normAutofit/>
          </a:bodyPr>
          <a:lstStyle/>
          <a:p>
            <a:pPr marL="0" indent="0">
              <a:lnSpc>
                <a:spcPts val="2880"/>
              </a:lnSpc>
              <a:buNone/>
            </a:pPr>
            <a:r>
              <a:rPr lang="fr-FR" i="1" dirty="0" smtClean="0"/>
              <a:t>Pluralisme</a:t>
            </a:r>
            <a:r>
              <a:rPr lang="fr-FR" dirty="0" smtClean="0"/>
              <a:t>: Il </a:t>
            </a:r>
            <a:r>
              <a:rPr lang="fr-FR" dirty="0" smtClean="0"/>
              <a:t>y a plusieurs individus vs</a:t>
            </a:r>
          </a:p>
          <a:p>
            <a:pPr marL="0" lvl="0" indent="0">
              <a:lnSpc>
                <a:spcPts val="2880"/>
              </a:lnSpc>
              <a:spcBef>
                <a:spcPts val="800"/>
              </a:spcBef>
              <a:buNone/>
            </a:pPr>
            <a:r>
              <a:rPr lang="fr-FR" i="1" dirty="0"/>
              <a:t>N</a:t>
            </a:r>
            <a:r>
              <a:rPr lang="fr-FR" i="1" dirty="0" smtClean="0"/>
              <a:t>ihilisme</a:t>
            </a:r>
            <a:r>
              <a:rPr lang="fr-FR" i="1" dirty="0"/>
              <a:t> </a:t>
            </a:r>
            <a:r>
              <a:rPr lang="fr-FR" dirty="0"/>
              <a:t>: il n’y a pas d’individus (mais par exemple, seulement des processus)</a:t>
            </a:r>
          </a:p>
          <a:p>
            <a:pPr marL="0" lvl="0" indent="0">
              <a:lnSpc>
                <a:spcPts val="2880"/>
              </a:lnSpc>
              <a:spcBef>
                <a:spcPts val="800"/>
              </a:spcBef>
              <a:buNone/>
            </a:pPr>
            <a:r>
              <a:rPr lang="fr-FR" i="1" dirty="0"/>
              <a:t>M</a:t>
            </a:r>
            <a:r>
              <a:rPr lang="fr-FR" i="1" dirty="0" smtClean="0"/>
              <a:t>onisme</a:t>
            </a:r>
            <a:r>
              <a:rPr lang="fr-FR" i="1" dirty="0"/>
              <a:t> </a:t>
            </a:r>
            <a:r>
              <a:rPr lang="fr-FR" dirty="0"/>
              <a:t>: il y a un seul individu </a:t>
            </a:r>
          </a:p>
          <a:p>
            <a:pPr lvl="0">
              <a:lnSpc>
                <a:spcPts val="2880"/>
              </a:lnSpc>
              <a:spcBef>
                <a:spcPts val="200"/>
              </a:spcBef>
              <a:buFont typeface="Wingdings" charset="2"/>
              <a:buChar char="ü"/>
            </a:pPr>
            <a:r>
              <a:rPr lang="fr-FR" dirty="0"/>
              <a:t>les individus du sens commun ne sont que ces caractéristiques de l’unique individu (</a:t>
            </a:r>
            <a:r>
              <a:rPr lang="fr-FR" dirty="0" smtClean="0"/>
              <a:t>Spinoza)</a:t>
            </a:r>
            <a:endParaRPr lang="fr-FR" dirty="0"/>
          </a:p>
          <a:p>
            <a:pPr lvl="0">
              <a:lnSpc>
                <a:spcPts val="2880"/>
              </a:lnSpc>
              <a:spcBef>
                <a:spcPts val="200"/>
              </a:spcBef>
              <a:buFont typeface="Wingdings" charset="2"/>
              <a:buChar char="ü"/>
            </a:pPr>
            <a:r>
              <a:rPr lang="fr-FR" dirty="0"/>
              <a:t>les individus du sens commun ne sont </a:t>
            </a:r>
            <a:r>
              <a:rPr lang="fr-FR" dirty="0" smtClean="0"/>
              <a:t>(en fait) que </a:t>
            </a:r>
            <a:r>
              <a:rPr lang="fr-FR" dirty="0"/>
              <a:t>des apparences (bouddhisme ?)</a:t>
            </a:r>
          </a:p>
          <a:p>
            <a:pPr lvl="0">
              <a:lnSpc>
                <a:spcPts val="2880"/>
              </a:lnSpc>
              <a:spcBef>
                <a:spcPts val="200"/>
              </a:spcBef>
              <a:buFont typeface="Wingdings" charset="2"/>
              <a:buChar char="ü"/>
            </a:pPr>
            <a:r>
              <a:rPr lang="fr-FR" dirty="0"/>
              <a:t>Les individus du sens commun </a:t>
            </a:r>
            <a:r>
              <a:rPr lang="fr-FR" dirty="0" smtClean="0"/>
              <a:t>sont (en fait) </a:t>
            </a:r>
            <a:r>
              <a:rPr lang="fr-FR" dirty="0"/>
              <a:t>identiques (hindouisme ?</a:t>
            </a:r>
            <a:r>
              <a:rPr lang="fr-FR" dirty="0" smtClean="0"/>
              <a:t>)</a:t>
            </a:r>
            <a:endParaRPr lang="fr-FR" dirty="0"/>
          </a:p>
        </p:txBody>
      </p:sp>
    </p:spTree>
    <p:extLst>
      <p:ext uri="{BB962C8B-B14F-4D97-AF65-F5344CB8AC3E}">
        <p14:creationId xmlns:p14="http://schemas.microsoft.com/office/powerpoint/2010/main" val="199017355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17379</TotalTime>
  <Words>601</Words>
  <Application>Microsoft Macintosh PowerPoint</Application>
  <PresentationFormat>Présentation à l'écran (4:3)</PresentationFormat>
  <Paragraphs>124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Capital</vt:lpstr>
      <vt:lpstr>Métaphysique  Substances et attributs</vt:lpstr>
      <vt:lpstr>Plan du chapitre</vt:lpstr>
      <vt:lpstr>Substances et attributs  1. Les individus</vt:lpstr>
      <vt:lpstr>Les individus</vt:lpstr>
      <vt:lpstr>Les individus</vt:lpstr>
      <vt:lpstr>Désigner les individus</vt:lpstr>
      <vt:lpstr>Ce qui n’est pas un individu</vt:lpstr>
      <vt:lpstr>Unité et unicité</vt:lpstr>
      <vt:lpstr>Pluralisme</vt:lpstr>
      <vt:lpstr>Substances et attributs   2. Substance et prédication</vt:lpstr>
      <vt:lpstr>Le carré ontologique</vt:lpstr>
      <vt:lpstr>Le carré ontologique</vt:lpstr>
      <vt:lpstr>Le carré ontologique</vt:lpstr>
      <vt:lpstr>Interprétations et problèmes</vt:lpstr>
      <vt:lpstr>Interprétations et problèmes</vt:lpstr>
      <vt:lpstr>Caractéristiques de la substance</vt:lpstr>
      <vt:lpstr>Caractéristiques de la substance</vt:lpstr>
      <vt:lpstr>Caractéristiques de la substance</vt:lpstr>
      <vt:lpstr>Caractéristiques de la substance</vt:lpstr>
      <vt:lpstr>Caractéristiques de la substance</vt:lpstr>
      <vt:lpstr>Caractéristiques de la substance</vt:lpstr>
      <vt:lpstr>Caractéristiques de la substance</vt:lpstr>
    </vt:vector>
  </TitlesOfParts>
  <Company>Université de Nantes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Métaphysique  Substances et attributs</dc:title>
  <dc:creator>Cyrille Michon</dc:creator>
  <cp:lastModifiedBy>Cyrille Michon</cp:lastModifiedBy>
  <cp:revision>45</cp:revision>
  <cp:lastPrinted>2016-02-03T13:01:08Z</cp:lastPrinted>
  <dcterms:created xsi:type="dcterms:W3CDTF">2016-02-03T10:16:51Z</dcterms:created>
  <dcterms:modified xsi:type="dcterms:W3CDTF">2017-02-08T10:27:29Z</dcterms:modified>
</cp:coreProperties>
</file>